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08"/>
  </p:notesMasterIdLst>
  <p:handoutMasterIdLst>
    <p:handoutMasterId r:id="rId109"/>
  </p:handoutMasterIdLst>
  <p:sldIdLst>
    <p:sldId id="258" r:id="rId2"/>
    <p:sldId id="259" r:id="rId3"/>
    <p:sldId id="33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30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331" r:id="rId32"/>
    <p:sldId id="332" r:id="rId33"/>
    <p:sldId id="333" r:id="rId34"/>
    <p:sldId id="334" r:id="rId35"/>
    <p:sldId id="335" r:id="rId36"/>
    <p:sldId id="336" r:id="rId37"/>
    <p:sldId id="380" r:id="rId38"/>
    <p:sldId id="338" r:id="rId39"/>
    <p:sldId id="339" r:id="rId40"/>
    <p:sldId id="340" r:id="rId41"/>
    <p:sldId id="341" r:id="rId42"/>
    <p:sldId id="343" r:id="rId43"/>
    <p:sldId id="344" r:id="rId44"/>
    <p:sldId id="345" r:id="rId45"/>
    <p:sldId id="381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62" r:id="rId63"/>
    <p:sldId id="363" r:id="rId64"/>
    <p:sldId id="36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3" r:id="rId73"/>
    <p:sldId id="374" r:id="rId74"/>
    <p:sldId id="375" r:id="rId75"/>
    <p:sldId id="376" r:id="rId76"/>
    <p:sldId id="377" r:id="rId77"/>
    <p:sldId id="378" r:id="rId78"/>
    <p:sldId id="303" r:id="rId79"/>
    <p:sldId id="304" r:id="rId80"/>
    <p:sldId id="305" r:id="rId81"/>
    <p:sldId id="306" r:id="rId82"/>
    <p:sldId id="307" r:id="rId83"/>
    <p:sldId id="308" r:id="rId84"/>
    <p:sldId id="309" r:id="rId85"/>
    <p:sldId id="310" r:id="rId86"/>
    <p:sldId id="379" r:id="rId87"/>
    <p:sldId id="311" r:id="rId88"/>
    <p:sldId id="312" r:id="rId89"/>
    <p:sldId id="313" r:id="rId90"/>
    <p:sldId id="314" r:id="rId91"/>
    <p:sldId id="315" r:id="rId92"/>
    <p:sldId id="316" r:id="rId93"/>
    <p:sldId id="317" r:id="rId94"/>
    <p:sldId id="318" r:id="rId95"/>
    <p:sldId id="319" r:id="rId96"/>
    <p:sldId id="320" r:id="rId97"/>
    <p:sldId id="321" r:id="rId98"/>
    <p:sldId id="322" r:id="rId99"/>
    <p:sldId id="323" r:id="rId100"/>
    <p:sldId id="324" r:id="rId101"/>
    <p:sldId id="325" r:id="rId102"/>
    <p:sldId id="326" r:id="rId103"/>
    <p:sldId id="327" r:id="rId104"/>
    <p:sldId id="328" r:id="rId105"/>
    <p:sldId id="329" r:id="rId106"/>
    <p:sldId id="330" r:id="rId10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66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notesMaster" Target="notesMasters/notesMaster1.xml"/><Relationship Id="rId10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viewProps" Target="viewProps.xml"/><Relationship Id="rId112" Type="http://schemas.openxmlformats.org/officeDocument/2006/relationships/theme" Target="theme/theme1.xml"/><Relationship Id="rId11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4B241-9ED2-8346-A6FC-7C573C4D8827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7DFB7-6964-0041-9EF8-3BBD137BF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08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D6CE95-EF84-4C40-B522-FCC6C3A04E1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82084-2C80-C847-9CCA-97BFC43879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25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1B3F84A-6DCB-6146-B39D-030C9A738A1E}" type="slidenum">
              <a:rPr lang="en-US"/>
              <a:pPr/>
              <a:t>1</a:t>
            </a:fld>
            <a:endParaRPr lang="en-US"/>
          </a:p>
        </p:txBody>
      </p:sp>
      <p:sp>
        <p:nvSpPr>
          <p:cNvPr id="4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3588" cy="3429000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 source:</a:t>
            </a:r>
            <a:r>
              <a:rPr lang="en-US" baseline="0" dirty="0" smtClean="0"/>
              <a:t> </a:t>
            </a:r>
            <a:r>
              <a:rPr lang="en-US" dirty="0" smtClean="0"/>
              <a:t>http://</a:t>
            </a:r>
            <a:r>
              <a:rPr lang="en-US" dirty="0" err="1" smtClean="0"/>
              <a:t>spectrum.ieee.org</a:t>
            </a:r>
            <a:r>
              <a:rPr lang="en-US" dirty="0" smtClean="0"/>
              <a:t>/image/62374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806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DA9246-D9C7-7D42-8E22-3B995EA71C14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6595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595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1612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FD4323B-8CAC-D54F-A473-EC927C75EFA3}" type="slidenum">
              <a:rPr lang="en-US" altLang="en-US"/>
              <a:pPr/>
              <a:t>34</a:t>
            </a:fld>
            <a:endParaRPr lang="en-US" altLang="en-US"/>
          </a:p>
        </p:txBody>
      </p:sp>
      <p:sp>
        <p:nvSpPr>
          <p:cNvPr id="75981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981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2575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8D9267-2B6F-124B-8678-9C01222375C6}" type="slidenum">
              <a:rPr lang="en-US" altLang="en-US"/>
              <a:pPr/>
              <a:t>35</a:t>
            </a:fld>
            <a:endParaRPr lang="en-US" altLang="en-US"/>
          </a:p>
        </p:txBody>
      </p:sp>
      <p:sp>
        <p:nvSpPr>
          <p:cNvPr id="75776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6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1352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2719643-CE2E-8B4F-B49E-F2A704019BAE}" type="slidenum">
              <a:rPr lang="en-US" altLang="en-US"/>
              <a:pPr/>
              <a:t>36</a:t>
            </a:fld>
            <a:endParaRPr lang="en-US" altLang="en-US"/>
          </a:p>
        </p:txBody>
      </p:sp>
      <p:sp>
        <p:nvSpPr>
          <p:cNvPr id="78233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233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945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D888404-3B28-4E46-80BE-13F37FFD3EF4}" type="slidenum">
              <a:rPr lang="en-US" altLang="en-US"/>
              <a:pPr/>
              <a:t>38</a:t>
            </a:fld>
            <a:endParaRPr lang="en-US" altLang="en-US"/>
          </a:p>
        </p:txBody>
      </p:sp>
      <p:sp>
        <p:nvSpPr>
          <p:cNvPr id="60621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621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4975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FD0DB3-0420-2D45-9956-04A0E51BD622}" type="slidenum">
              <a:rPr lang="en-US" altLang="en-US"/>
              <a:pPr/>
              <a:t>39</a:t>
            </a:fld>
            <a:endParaRPr lang="en-US" altLang="en-US"/>
          </a:p>
        </p:txBody>
      </p:sp>
      <p:sp>
        <p:nvSpPr>
          <p:cNvPr id="74957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957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56537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DB99B5-E041-0140-880B-C1D301A2DEA1}" type="slidenum">
              <a:rPr lang="en-US" altLang="en-US"/>
              <a:pPr/>
              <a:t>40</a:t>
            </a:fld>
            <a:endParaRPr lang="en-US" altLang="en-US"/>
          </a:p>
        </p:txBody>
      </p:sp>
      <p:sp>
        <p:nvSpPr>
          <p:cNvPr id="57958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9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89035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66F3D9-2D1C-774A-84A3-641FFA7F4BE5}" type="slidenum">
              <a:rPr lang="en-US" altLang="en-US"/>
              <a:pPr/>
              <a:t>41</a:t>
            </a:fld>
            <a:endParaRPr lang="en-US" altLang="en-US"/>
          </a:p>
        </p:txBody>
      </p:sp>
      <p:sp>
        <p:nvSpPr>
          <p:cNvPr id="5816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1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42746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69C11D-6BAD-C044-9DD8-3B2E2C83D1AE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62259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259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9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048AD12-85B6-F749-8DC6-C74959E886C4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62464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4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716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7B1122-595A-AC40-8581-71E88FE65B1F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4137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080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586FDB-1426-6C46-A6A5-922586EB2015}" type="slidenum">
              <a:rPr lang="en-US" altLang="en-US"/>
              <a:pPr/>
              <a:t>44</a:t>
            </a:fld>
            <a:endParaRPr lang="en-US" altLang="en-US"/>
          </a:p>
        </p:txBody>
      </p:sp>
      <p:sp>
        <p:nvSpPr>
          <p:cNvPr id="62669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669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56368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D9009B-0506-8E46-93AB-0542FFD632FE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61235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343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4E457-73D8-584D-8380-BE0F27AB6A5E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78029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5201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EABE3E-366B-794F-B41B-4422D4E27661}" type="slidenum">
              <a:rPr lang="en-US" altLang="en-US"/>
              <a:pPr/>
              <a:t>48</a:t>
            </a:fld>
            <a:endParaRPr lang="en-US" altLang="en-US"/>
          </a:p>
        </p:txBody>
      </p:sp>
      <p:sp>
        <p:nvSpPr>
          <p:cNvPr id="69427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427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8790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8B5775C-165D-194D-B3E4-1D7DA63A670F}" type="slidenum">
              <a:rPr lang="en-US" altLang="en-US"/>
              <a:pPr/>
              <a:t>49</a:t>
            </a:fld>
            <a:endParaRPr lang="en-US" altLang="en-US"/>
          </a:p>
        </p:txBody>
      </p:sp>
      <p:sp>
        <p:nvSpPr>
          <p:cNvPr id="62873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873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5637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0821E17-B471-004D-9535-54716D959D25}" type="slidenum">
              <a:rPr lang="en-US" altLang="en-US"/>
              <a:pPr/>
              <a:t>50</a:t>
            </a:fld>
            <a:endParaRPr lang="en-US" altLang="en-US"/>
          </a:p>
        </p:txBody>
      </p:sp>
      <p:sp>
        <p:nvSpPr>
          <p:cNvPr id="80077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077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499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5F9BD14-07ED-0E4F-AB15-596B453801BE}" type="slidenum">
              <a:rPr lang="en-US" altLang="en-US"/>
              <a:pPr/>
              <a:t>51</a:t>
            </a:fld>
            <a:endParaRPr lang="en-US" altLang="en-US"/>
          </a:p>
        </p:txBody>
      </p:sp>
      <p:sp>
        <p:nvSpPr>
          <p:cNvPr id="79667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667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1372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DB4F64A-1717-B842-B844-5B75E2D96585}" type="slidenum">
              <a:rPr lang="en-US" altLang="en-US"/>
              <a:pPr/>
              <a:t>52</a:t>
            </a:fld>
            <a:endParaRPr lang="en-US" altLang="en-US"/>
          </a:p>
        </p:txBody>
      </p:sp>
      <p:sp>
        <p:nvSpPr>
          <p:cNvPr id="73318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318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6954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F4E18C-88DB-1A41-94C0-7639D271BED2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65536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6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9392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DF455F-65E7-3E43-8D8E-61E43C071949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65741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741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40018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8011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68F71C-0053-2A4F-B108-B78023EEB01A}" type="slidenum">
              <a:rPr lang="en-US" altLang="en-US"/>
              <a:pPr/>
              <a:t>55</a:t>
            </a:fld>
            <a:endParaRPr lang="en-US" altLang="en-US"/>
          </a:p>
        </p:txBody>
      </p:sp>
      <p:sp>
        <p:nvSpPr>
          <p:cNvPr id="66150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150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219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F17D987-421D-9942-90FE-7D3CDEFCB874}" type="slidenum">
              <a:rPr lang="en-US" altLang="en-US"/>
              <a:pPr/>
              <a:t>56</a:t>
            </a:fld>
            <a:endParaRPr lang="en-US" altLang="en-US"/>
          </a:p>
        </p:txBody>
      </p:sp>
      <p:sp>
        <p:nvSpPr>
          <p:cNvPr id="66560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0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115174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A8F89E-22C7-9845-A4AE-EE13269B12B9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667650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7651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3460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4907A9F-783E-B942-9ECD-CD923B92013F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66969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969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52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E04759-EDDA-E641-96C3-992BE7D585B2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671746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1747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0143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BBE62F5-DCD9-2D43-AC9B-33CD5FEA08AD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65331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331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29520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B7A2B58-7726-4A43-81C1-18CA0DBAA3B5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714754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4755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319603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738FA1-F06C-6D43-A666-735E5A2ADCBA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71065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93126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3A96778-1EF9-4344-8D90-86F4636E4434}" type="slidenum">
              <a:rPr lang="en-US" altLang="en-US"/>
              <a:pPr/>
              <a:t>63</a:t>
            </a:fld>
            <a:endParaRPr lang="en-US" altLang="en-US"/>
          </a:p>
        </p:txBody>
      </p:sp>
      <p:sp>
        <p:nvSpPr>
          <p:cNvPr id="71680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0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31133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BC630C6-D22E-A04A-AB4B-E7C14E94BFC2}" type="slidenum">
              <a:rPr lang="en-US" altLang="en-US"/>
              <a:pPr/>
              <a:t>64</a:t>
            </a:fld>
            <a:endParaRPr lang="en-US" altLang="en-US"/>
          </a:p>
        </p:txBody>
      </p:sp>
      <p:sp>
        <p:nvSpPr>
          <p:cNvPr id="73421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317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risk?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news.netcraft.com</a:t>
            </a:r>
            <a:r>
              <a:rPr lang="en-US" dirty="0" smtClean="0"/>
              <a:t>/archives/2014/04/24/certificate-revocation-why-browsers-remain-affected-by-heartbleed.html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7247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4A7261-EE16-F842-8FB2-2159DFDFCF48}" type="slidenum">
              <a:rPr lang="en-US" altLang="en-US"/>
              <a:pPr/>
              <a:t>65</a:t>
            </a:fld>
            <a:endParaRPr lang="en-US" altLang="en-US"/>
          </a:p>
        </p:txBody>
      </p:sp>
      <p:sp>
        <p:nvSpPr>
          <p:cNvPr id="73523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28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1DFEBE-A117-E341-8D76-8BD64EC87F3F}" type="slidenum">
              <a:rPr lang="en-US" altLang="en-US"/>
              <a:pPr/>
              <a:t>66</a:t>
            </a:fld>
            <a:endParaRPr lang="en-US" altLang="en-US"/>
          </a:p>
        </p:txBody>
      </p:sp>
      <p:sp>
        <p:nvSpPr>
          <p:cNvPr id="78950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90573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9D8C9D-BF46-9149-9791-D1301F5166AF}" type="slidenum">
              <a:rPr lang="en-US" altLang="en-US"/>
              <a:pPr/>
              <a:t>67</a:t>
            </a:fld>
            <a:endParaRPr lang="en-US" altLang="en-US"/>
          </a:p>
        </p:txBody>
      </p:sp>
      <p:sp>
        <p:nvSpPr>
          <p:cNvPr id="79053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0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90790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B551BD-9C90-B64E-B747-C75D2529F056}" type="slidenum">
              <a:rPr lang="en-US" altLang="en-US"/>
              <a:pPr/>
              <a:t>68</a:t>
            </a:fld>
            <a:endParaRPr lang="en-US" altLang="en-US"/>
          </a:p>
        </p:txBody>
      </p:sp>
      <p:sp>
        <p:nvSpPr>
          <p:cNvPr id="79155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6250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FC6F02-0802-7C41-8645-C294E2892364}" type="slidenum">
              <a:rPr lang="en-US" altLang="en-US"/>
              <a:pPr/>
              <a:t>69</a:t>
            </a:fld>
            <a:endParaRPr lang="en-US" altLang="en-US"/>
          </a:p>
        </p:txBody>
      </p:sp>
      <p:sp>
        <p:nvSpPr>
          <p:cNvPr id="720898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0899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09906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C526A09-356B-5D49-83E5-194A760BD816}" type="slidenum">
              <a:rPr lang="en-US" altLang="en-US"/>
              <a:pPr/>
              <a:t>70</a:t>
            </a:fld>
            <a:endParaRPr lang="en-US" altLang="en-US"/>
          </a:p>
        </p:txBody>
      </p:sp>
      <p:sp>
        <p:nvSpPr>
          <p:cNvPr id="70656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09105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8AD790-2EE7-F240-BCFD-79CB82B7D23E}" type="slidenum">
              <a:rPr lang="en-US" altLang="en-US"/>
              <a:pPr/>
              <a:t>71</a:t>
            </a:fld>
            <a:endParaRPr lang="en-US" altLang="en-US"/>
          </a:p>
        </p:txBody>
      </p:sp>
      <p:sp>
        <p:nvSpPr>
          <p:cNvPr id="79462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4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http://</a:t>
            </a:r>
            <a:r>
              <a:rPr lang="en-US" altLang="en-US" dirty="0" err="1" smtClean="0"/>
              <a:t>arstechnica.com</a:t>
            </a:r>
            <a:r>
              <a:rPr lang="en-US" altLang="en-US" dirty="0" smtClean="0"/>
              <a:t>/security/2015/04/google-chrome-will-banish-chinese-certificate-authority-for-breach-of-trust/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50245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740DC1A-6FA1-A348-A27E-FAF574596E7E}" type="slidenum">
              <a:rPr lang="en-US" altLang="en-US"/>
              <a:pPr/>
              <a:t>72</a:t>
            </a:fld>
            <a:endParaRPr lang="en-US" altLang="en-US"/>
          </a:p>
        </p:txBody>
      </p:sp>
      <p:sp>
        <p:nvSpPr>
          <p:cNvPr id="69632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 smtClean="0"/>
              <a:t>http://</a:t>
            </a:r>
            <a:r>
              <a:rPr lang="en-US" altLang="en-US" dirty="0" err="1" smtClean="0"/>
              <a:t>arstechnica.com</a:t>
            </a:r>
            <a:r>
              <a:rPr lang="en-US" altLang="en-US" dirty="0" smtClean="0"/>
              <a:t>/security/2015/04/google-chrome-will-banish-chinese-certificate-authority-for-breach-of-trust/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623995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DA043FE-6E60-CB4E-8F96-CA303765A9FA}" type="slidenum">
              <a:rPr lang="en-US" altLang="en-US"/>
              <a:pPr/>
              <a:t>73</a:t>
            </a:fld>
            <a:endParaRPr lang="en-US" altLang="en-US"/>
          </a:p>
        </p:txBody>
      </p:sp>
      <p:sp>
        <p:nvSpPr>
          <p:cNvPr id="697346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7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32479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876298-0061-9649-A52F-B663F706E537}" type="slidenum">
              <a:rPr lang="en-US" altLang="en-US"/>
              <a:pPr/>
              <a:t>74</a:t>
            </a:fld>
            <a:endParaRPr lang="en-US" altLang="en-US"/>
          </a:p>
        </p:txBody>
      </p:sp>
      <p:sp>
        <p:nvSpPr>
          <p:cNvPr id="698370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15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511C4A-C572-7E4D-84D6-5CAFCD8E8979}" type="slidenum">
              <a:rPr lang="en-US"/>
              <a:pPr/>
              <a:t>23</a:t>
            </a:fld>
            <a:endParaRPr lang="en-US"/>
          </a:p>
        </p:txBody>
      </p:sp>
      <p:sp>
        <p:nvSpPr>
          <p:cNvPr id="495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5175" cy="34305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5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7"/>
            <a:ext cx="5487013" cy="41131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65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767F51D-A94C-CA47-930D-D3F6C436C51E}" type="slidenum">
              <a:rPr lang="en-US" altLang="en-US"/>
              <a:pPr/>
              <a:t>75</a:t>
            </a:fld>
            <a:endParaRPr lang="en-US" altLang="en-US"/>
          </a:p>
        </p:txBody>
      </p:sp>
      <p:sp>
        <p:nvSpPr>
          <p:cNvPr id="699394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62431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D242FE5-1745-0640-9ADB-C27B56C48FE5}" type="slidenum">
              <a:rPr lang="en-US" altLang="en-US"/>
              <a:pPr/>
              <a:t>76</a:t>
            </a:fld>
            <a:endParaRPr lang="en-US" altLang="en-US"/>
          </a:p>
        </p:txBody>
      </p:sp>
      <p:sp>
        <p:nvSpPr>
          <p:cNvPr id="700418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28039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FAD6C8-6080-2341-B540-647AC33E1EDA}" type="slidenum">
              <a:rPr lang="en-US" altLang="en-US"/>
              <a:pPr/>
              <a:t>77</a:t>
            </a:fld>
            <a:endParaRPr lang="en-US" altLang="en-US"/>
          </a:p>
        </p:txBody>
      </p:sp>
      <p:sp>
        <p:nvSpPr>
          <p:cNvPr id="701442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65867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468B5F-C57B-1E43-A87A-A3F16915BC75}" type="slidenum">
              <a:rPr lang="en-US"/>
              <a:pPr/>
              <a:t>88</a:t>
            </a:fld>
            <a:endParaRPr lang="en-US"/>
          </a:p>
        </p:txBody>
      </p:sp>
      <p:sp>
        <p:nvSpPr>
          <p:cNvPr id="162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213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6A5F549-336F-BD4D-A886-112675EC0B35}" type="slidenum">
              <a:rPr lang="en-US"/>
              <a:pPr/>
              <a:t>89</a:t>
            </a:fld>
            <a:endParaRPr lang="en-US"/>
          </a:p>
        </p:txBody>
      </p:sp>
      <p:sp>
        <p:nvSpPr>
          <p:cNvPr id="1630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0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CH"/>
              <a:t>Y1^(-a). y2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679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4EF7F7-9092-A947-99C5-04F4560BD758}" type="slidenum">
              <a:rPr lang="en-US"/>
              <a:pPr/>
              <a:t>90</a:t>
            </a:fld>
            <a:endParaRPr lang="en-US"/>
          </a:p>
        </p:txBody>
      </p:sp>
      <p:sp>
        <p:nvSpPr>
          <p:cNvPr id="164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4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008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630676D-0FFC-0441-8D01-9F94CEEB37BB}" type="slidenum">
              <a:rPr lang="en-US"/>
              <a:pPr/>
              <a:t>91</a:t>
            </a:fld>
            <a:endParaRPr lang="en-US"/>
          </a:p>
        </p:txBody>
      </p:sp>
      <p:sp>
        <p:nvSpPr>
          <p:cNvPr id="162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2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784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F3724CD-2534-814D-A617-F9C84ACFDCB5}" type="slidenum">
              <a:rPr lang="en-US"/>
              <a:pPr/>
              <a:t>92</a:t>
            </a:fld>
            <a:endParaRPr lang="en-US"/>
          </a:p>
        </p:txBody>
      </p:sp>
      <p:sp>
        <p:nvSpPr>
          <p:cNvPr id="157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7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73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922EF8-A88A-BA42-9971-65EA7D1B1433}" type="slidenum">
              <a:rPr lang="en-US"/>
              <a:pPr/>
              <a:t>93</a:t>
            </a:fld>
            <a:endParaRPr lang="en-US"/>
          </a:p>
        </p:txBody>
      </p:sp>
      <p:sp>
        <p:nvSpPr>
          <p:cNvPr id="163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5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pgp.mit.edu</a:t>
            </a:r>
            <a:r>
              <a:rPr lang="en-US" dirty="0" smtClean="0"/>
              <a:t>/</a:t>
            </a:r>
            <a:r>
              <a:rPr lang="en-US" dirty="0" err="1" smtClean="0"/>
              <a:t>faq.html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06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8FDA7-E733-1043-8547-BFA4D60A5A26}" type="slidenum">
              <a:rPr lang="en-US"/>
              <a:pPr/>
              <a:t>24</a:t>
            </a:fld>
            <a:endParaRPr lang="en-US"/>
          </a:p>
        </p:txBody>
      </p:sp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5175" cy="34305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7"/>
            <a:ext cx="5487013" cy="41131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992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F82084-2C80-C847-9CCA-97BFC4387953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66378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Source: https://</a:t>
            </a:r>
            <a:r>
              <a:rPr lang="en-US" dirty="0" err="1" smtClean="0"/>
              <a:t>bitcoin.org</a:t>
            </a:r>
            <a:r>
              <a:rPr lang="en-US" dirty="0" smtClean="0"/>
              <a:t>/</a:t>
            </a:r>
            <a:r>
              <a:rPr lang="en-US" dirty="0" err="1" smtClean="0"/>
              <a:t>img</a:t>
            </a:r>
            <a:r>
              <a:rPr lang="en-US" dirty="0" smtClean="0"/>
              <a:t>/icons/</a:t>
            </a:r>
            <a:r>
              <a:rPr lang="en-US" dirty="0" err="1" smtClean="0"/>
              <a:t>opengraph.png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Gildas Avoine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29B7364-6128-7345-A504-A4AD8B7F3AD9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07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/>
              <a:t>Gildas Avoine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06B349-C41A-BA46-BDF5-058AE447ED3B}" type="slidenum">
              <a:rPr lang="en-US"/>
              <a:pPr/>
              <a:t>29</a:t>
            </a:fld>
            <a:endParaRPr lang="en-US"/>
          </a:p>
        </p:txBody>
      </p:sp>
      <p:sp>
        <p:nvSpPr>
          <p:cNvPr id="507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5175" cy="3430588"/>
          </a:xfrm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7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494" y="4344357"/>
            <a:ext cx="5487013" cy="411316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11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6A841F-21F1-6B48-BF45-551652A5A3FF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60416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3166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EE43EC-0F26-124D-AF85-431D8C153807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62882" name="Rectangle 2"/>
          <p:cNvSpPr>
            <a:spLocks noChangeArrowheads="1"/>
          </p:cNvSpPr>
          <p:nvPr>
            <p:ph type="sldImg"/>
          </p:nvPr>
        </p:nvSpPr>
        <p:spPr bwMode="auto">
          <a:xfrm>
            <a:off x="1144588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2883" name="Rectangle 3"/>
          <p:cNvSpPr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6493" tIns="43247" rIns="86493" bIns="43247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1442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2575" y="4624667"/>
            <a:ext cx="8556625" cy="1313323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934" y="5937990"/>
            <a:ext cx="7037266" cy="373162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24388" y="228600"/>
            <a:ext cx="2057400" cy="203911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half" idx="17"/>
          </p:nvPr>
        </p:nvSpPr>
        <p:spPr>
          <a:xfrm>
            <a:off x="502920" y="1985963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8"/>
          </p:nvPr>
        </p:nvSpPr>
        <p:spPr>
          <a:xfrm>
            <a:off x="502920" y="4164965"/>
            <a:ext cx="3657413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5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3451225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273050"/>
            <a:ext cx="4597399" cy="58531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59305" y="6423585"/>
            <a:ext cx="3316941" cy="365125"/>
          </a:xfrm>
        </p:spPr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3898272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228600"/>
            <a:ext cx="3460658" cy="63452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3898272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990110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505" y="4424082"/>
            <a:ext cx="6191157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28600"/>
            <a:ext cx="637838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6505" y="5257799"/>
            <a:ext cx="6191157" cy="885825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6802438" y="2377440"/>
            <a:ext cx="2057400" cy="20391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327212" y="4632792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4" y="228600"/>
            <a:ext cx="6387167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6181611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6179566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212262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46481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49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6802438" y="4535424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228600"/>
            <a:ext cx="423545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4" y="2571750"/>
            <a:ext cx="4016633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4" y="3733800"/>
            <a:ext cx="4015304" cy="2392363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048000" y="6235607"/>
            <a:ext cx="13483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81095" y="6235607"/>
            <a:ext cx="25907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4624388" y="4534726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4624388" y="2381663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6803136" y="2381662"/>
            <a:ext cx="2057400" cy="418795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3124200"/>
            <a:ext cx="3108960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2365248"/>
            <a:ext cx="4240119" cy="418795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3995737"/>
            <a:ext cx="3108960" cy="2147888"/>
          </a:xfrm>
        </p:spPr>
        <p:txBody>
          <a:bodyPr/>
          <a:lstStyle>
            <a:lvl1pPr marL="0" indent="0">
              <a:spcBef>
                <a:spcPts val="600"/>
              </a:spcBef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91399" y="6423585"/>
            <a:ext cx="1537447" cy="365125"/>
          </a:xfrm>
        </p:spPr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91000" y="6423585"/>
            <a:ext cx="3005138" cy="365125"/>
          </a:xfrm>
        </p:spPr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50361" y="3370730"/>
            <a:ext cx="22056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2400" b="1" baseline="0">
                <a:solidFill>
                  <a:schemeClr val="accent1">
                    <a:lumMod val="60000"/>
                    <a:lumOff val="40000"/>
                  </a:schemeClr>
                </a:solidFill>
              </a:rPr>
              <a:t>+ </a:t>
            </a:r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27790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60625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210550" y="282574"/>
            <a:ext cx="642097" cy="13176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3"/>
            <a:ext cx="685800" cy="3022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5772" y="954742"/>
            <a:ext cx="681318" cy="5171422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58756"/>
            <a:ext cx="6858000" cy="518486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8593111" y="561668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Norm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22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620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7556313" cy="995082"/>
          </a:xfrm>
        </p:spPr>
        <p:txBody>
          <a:bodyPr anchor="b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904253"/>
            <a:ext cx="8727141" cy="451933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8" y="1129553"/>
            <a:ext cx="7558960" cy="774700"/>
          </a:xfrm>
        </p:spPr>
        <p:txBody>
          <a:bodyPr vert="horz" lIns="91440" tIns="45720" rIns="91440" bIns="45720" rtlCol="0" anchor="t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Rockwell"/>
                <a:ea typeface="+mj-ea"/>
                <a:cs typeface="Rockwel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0" y="4624668"/>
            <a:ext cx="4038600" cy="93345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0600" y="5562599"/>
            <a:ext cx="4038600" cy="748553"/>
          </a:xfrm>
        </p:spPr>
        <p:txBody>
          <a:bodyPr>
            <a:normAutofit/>
          </a:bodyPr>
          <a:lstStyle>
            <a:lvl1pPr marL="0" indent="0" algn="l">
              <a:spcBef>
                <a:spcPts val="300"/>
              </a:spcBef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00600" y="6425640"/>
            <a:ext cx="1232647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11153" y="6425640"/>
            <a:ext cx="2617694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2575" y="228600"/>
            <a:ext cx="4235450" cy="4187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6802438" y="228600"/>
            <a:ext cx="2057400" cy="203911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4624388" y="2377440"/>
            <a:ext cx="2057400" cy="203911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4624388" y="22860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802438" y="2377440"/>
            <a:ext cx="2057400" cy="2039112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1779494"/>
            <a:ext cx="3086100" cy="2040905"/>
          </a:xfrm>
        </p:spPr>
        <p:txBody>
          <a:bodyPr lIns="45720" tIns="45720" rIns="45720" anchor="t">
            <a:noAutofit/>
          </a:bodyPr>
          <a:lstStyle>
            <a:lvl1pPr marL="0" indent="0" algn="ctr">
              <a:spcBef>
                <a:spcPts val="600"/>
              </a:spcBef>
              <a:buNone/>
              <a:defRPr sz="4600">
                <a:solidFill>
                  <a:schemeClr val="bg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4891" y="174812"/>
            <a:ext cx="41330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54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58907" y="228600"/>
            <a:ext cx="8200930" cy="63452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3124200"/>
            <a:ext cx="5638800" cy="1362075"/>
          </a:xfrm>
        </p:spPr>
        <p:txBody>
          <a:bodyPr anchor="b" anchorCtr="0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4495800"/>
            <a:ext cx="5638800" cy="1500187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300"/>
              </a:spcBef>
              <a:buNone/>
              <a:defRPr sz="1400" cap="none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8906" y="6248774"/>
            <a:ext cx="1474694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0" y="6248774"/>
            <a:ext cx="5638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05800" y="6248774"/>
            <a:ext cx="554038" cy="365125"/>
          </a:xfrm>
        </p:spPr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003612" y="3110754"/>
            <a:ext cx="26090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40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9" name="Rectangle 8"/>
          <p:cNvSpPr/>
          <p:nvPr/>
        </p:nvSpPr>
        <p:spPr>
          <a:xfrm>
            <a:off x="285750" y="228600"/>
            <a:ext cx="212725" cy="63452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210550" y="282574"/>
            <a:ext cx="642097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Rectangle 11"/>
          <p:cNvSpPr/>
          <p:nvPr/>
        </p:nvSpPr>
        <p:spPr>
          <a:xfrm>
            <a:off x="8068235" y="282574"/>
            <a:ext cx="91440" cy="133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447365"/>
            <a:ext cx="3657600" cy="367879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2070847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2070847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985963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4164965"/>
            <a:ext cx="7569157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4" name="Rectangle 13"/>
          <p:cNvSpPr/>
          <p:nvPr/>
        </p:nvSpPr>
        <p:spPr>
          <a:xfrm>
            <a:off x="8166847" y="282574"/>
            <a:ext cx="685800" cy="133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05800" y="242234"/>
            <a:ext cx="554038" cy="365125"/>
          </a:xfrm>
        </p:spPr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66847" y="282574"/>
            <a:ext cx="685800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0075" y="1985963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498518" y="1985963"/>
            <a:ext cx="3657600" cy="4140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6"/>
          </p:nvPr>
        </p:nvSpPr>
        <p:spPr>
          <a:xfrm>
            <a:off x="4410075" y="4169664"/>
            <a:ext cx="3657600" cy="196596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TextBox 11"/>
          <p:cNvSpPr txBox="1"/>
          <p:nvPr/>
        </p:nvSpPr>
        <p:spPr>
          <a:xfrm>
            <a:off x="223185" y="0"/>
            <a:ext cx="2609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3"/>
            </a:gs>
            <a:gs pos="75000">
              <a:schemeClr val="bg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706" y="484094"/>
            <a:ext cx="7853081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706" y="1600200"/>
            <a:ext cx="8727141" cy="4823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5247" y="642358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1706" y="6423585"/>
            <a:ext cx="61228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42234"/>
            <a:ext cx="554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9327FDF3-7E10-A54B-AEEB-2DABB7E5F52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1"/>
          </a:solidFill>
          <a:latin typeface="Rockwell"/>
          <a:ea typeface="+mj-ea"/>
          <a:cs typeface="Rockwell"/>
        </a:defRPr>
      </a:lvl1pPr>
    </p:titleStyle>
    <p:bodyStyle>
      <a:lvl1pPr marL="342000" indent="-342000" algn="l" defTabSz="914400" rtl="0" eaLnBrk="1" latinLnBrk="0" hangingPunct="1">
        <a:spcBef>
          <a:spcPts val="2000"/>
        </a:spcBef>
        <a:buClr>
          <a:schemeClr val="accent6"/>
        </a:buClr>
        <a:buSzPct val="75000"/>
        <a:buFont typeface="Wingdings" pitchFamily="2" charset="2"/>
        <a:buChar char="n"/>
        <a:defRPr sz="28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1pPr>
      <a:lvl2pPr marL="496800" indent="-270000" algn="l" defTabSz="914400" rtl="0" eaLnBrk="1" latinLnBrk="0" hangingPunct="1">
        <a:spcBef>
          <a:spcPts val="600"/>
        </a:spcBef>
        <a:buClr>
          <a:schemeClr val="accent2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4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600" kern="1200">
          <a:solidFill>
            <a:schemeClr val="tx1">
              <a:lumMod val="85000"/>
              <a:lumOff val="15000"/>
            </a:schemeClr>
          </a:solidFill>
          <a:latin typeface="Tahoma"/>
          <a:ea typeface="+mn-ea"/>
          <a:cs typeface="Tahoma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6.wmf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eartbleed.com/" TargetMode="External"/><Relationship Id="rId3" Type="http://schemas.openxmlformats.org/officeDocument/2006/relationships/hyperlink" Target="http://news.netcraft.com/archives/2014/04/24/certificate-revocation-why-browsers-remain-affected-by-heartbleed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Relationship Id="rId3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tiff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9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gp.com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nupg.org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tif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www.keylength.com/en/1/" TargetMode="Externa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Certificates | SSL/TLS | PGP</a:t>
            </a: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410200"/>
            <a:ext cx="7037266" cy="90095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/>
              <a:t>INGI2347: COMPUTER SYSTEM SECURITY (Spring </a:t>
            </a:r>
            <a:r>
              <a:rPr lang="en-US" b="1" dirty="0" smtClean="0"/>
              <a:t>2016)</a:t>
            </a:r>
            <a:endParaRPr lang="en-US" b="1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Marco </a:t>
            </a:r>
            <a:r>
              <a:rPr lang="en-US" dirty="0" smtClean="0"/>
              <a:t>Canini</a:t>
            </a:r>
            <a:endParaRPr lang="en-US" dirty="0"/>
          </a:p>
        </p:txBody>
      </p:sp>
      <p:pic>
        <p:nvPicPr>
          <p:cNvPr id="2" name="Picture 1" descr="UCL_mention_RVB_web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1800" y="4495800"/>
            <a:ext cx="1111383" cy="1539240"/>
          </a:xfrm>
          <a:prstGeom prst="rect">
            <a:avLst/>
          </a:prstGeom>
        </p:spPr>
      </p:pic>
      <p:sp>
        <p:nvSpPr>
          <p:cNvPr id="9" name="Footer Placeholder 3"/>
          <p:cNvSpPr txBox="1">
            <a:spLocks/>
          </p:cNvSpPr>
          <p:nvPr/>
        </p:nvSpPr>
        <p:spPr>
          <a:xfrm>
            <a:off x="152400" y="6400800"/>
            <a:ext cx="65800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100" kern="1200">
                <a:solidFill>
                  <a:schemeClr val="tx1">
                    <a:lumMod val="65000"/>
                    <a:lumOff val="35000"/>
                  </a:schemeClr>
                </a:solidFill>
                <a:latin typeface="Verdana" charset="0"/>
                <a:ea typeface="ＭＳ Ｐゴシック" charset="0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Verdana" charset="0"/>
                <a:ea typeface="ＭＳ Ｐゴシック" charset="0"/>
                <a:cs typeface="+mn-cs"/>
              </a:defRPr>
            </a:lvl9pPr>
          </a:lstStyle>
          <a:p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Lecture slides adapted from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Upenn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CSE331 by Steve </a:t>
            </a:r>
            <a:r>
              <a:rPr 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Zdancewic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UC Berkeley CS161 by Vern </a:t>
            </a:r>
            <a:r>
              <a:rPr lang="en-US" sz="9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Paxson</a:t>
            </a: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Reproduced with permission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22" y="1088672"/>
            <a:ext cx="3500610" cy="29171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0929" y="651018"/>
            <a:ext cx="1919612" cy="11560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948" y="2605302"/>
            <a:ext cx="1546100" cy="1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851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583" y="1196008"/>
            <a:ext cx="5309219" cy="56619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834" y="242234"/>
            <a:ext cx="3584376" cy="7587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238978" y="860237"/>
            <a:ext cx="1666468" cy="397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10277" y="860237"/>
            <a:ext cx="3166403" cy="397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8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Web of Trust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600201"/>
            <a:ext cx="8727141" cy="24384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Clara and Eddy are valid since Alice has signed </a:t>
            </a:r>
            <a:r>
              <a:rPr lang="en-US" dirty="0" smtClean="0"/>
              <a:t>them</a:t>
            </a:r>
            <a:endParaRPr lang="en-US" dirty="0"/>
          </a:p>
          <a:p>
            <a:r>
              <a:rPr lang="en-US" dirty="0"/>
              <a:t>Alice has full trust in Clara and Eddy:</a:t>
            </a:r>
          </a:p>
          <a:p>
            <a:pPr lvl="1"/>
            <a:r>
              <a:rPr lang="en-US" dirty="0"/>
              <a:t>Damien, Florence, and Eddy are </a:t>
            </a:r>
            <a:r>
              <a:rPr lang="en-US" dirty="0" smtClean="0"/>
              <a:t>valid</a:t>
            </a:r>
            <a:endParaRPr lang="en-US" dirty="0"/>
          </a:p>
          <a:p>
            <a:r>
              <a:rPr lang="en-US" dirty="0"/>
              <a:t>Clara and Eddy each have a partial trust in Florence:</a:t>
            </a:r>
          </a:p>
          <a:p>
            <a:pPr lvl="1"/>
            <a:r>
              <a:rPr lang="en-US" dirty="0"/>
              <a:t>Alice trusts Florence and Bob is </a:t>
            </a:r>
            <a:r>
              <a:rPr lang="en-US" dirty="0" smtClean="0"/>
              <a:t>valid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100</a:t>
            </a:fld>
            <a:endParaRPr lang="en-US"/>
          </a:p>
        </p:txBody>
      </p:sp>
      <p:pic>
        <p:nvPicPr>
          <p:cNvPr id="7" name="Picture 4" descr="pgp-weboftru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536575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7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Signing Party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participant’s public key is published in advance and downloaded by </a:t>
            </a:r>
            <a:r>
              <a:rPr lang="en-US" dirty="0" smtClean="0"/>
              <a:t>everybody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Each participant identifies himself (with passport) and reads aloud his key </a:t>
            </a:r>
            <a:r>
              <a:rPr lang="en-US" dirty="0" smtClean="0"/>
              <a:t>fingerprint</a:t>
            </a:r>
            <a:endParaRPr lang="en-US" dirty="0"/>
          </a:p>
          <a:p>
            <a:endParaRPr lang="en-US" dirty="0"/>
          </a:p>
          <a:p>
            <a:r>
              <a:rPr lang="en-US" dirty="0"/>
              <a:t>Everybody signs that key and uploads it on a key </a:t>
            </a:r>
            <a:r>
              <a:rPr lang="en-US" dirty="0" smtClean="0"/>
              <a:t>servers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Publication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Several PGP key servers exist across the </a:t>
            </a:r>
            <a:r>
              <a:rPr lang="en-US" dirty="0" smtClean="0"/>
              <a:t>world</a:t>
            </a:r>
            <a:endParaRPr lang="en-US" dirty="0"/>
          </a:p>
          <a:p>
            <a:pPr lvl="1"/>
            <a:r>
              <a:rPr lang="en-US" dirty="0"/>
              <a:t>http://</a:t>
            </a:r>
            <a:r>
              <a:rPr lang="en-US" dirty="0" err="1"/>
              <a:t>pgp.mit.edu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They contain </a:t>
            </a:r>
            <a:r>
              <a:rPr lang="en-US" dirty="0" smtClean="0"/>
              <a:t>keys </a:t>
            </a:r>
            <a:r>
              <a:rPr lang="en-US" dirty="0"/>
              <a:t>of all PGP users that want to publish their </a:t>
            </a:r>
            <a:r>
              <a:rPr lang="en-US" dirty="0" smtClean="0"/>
              <a:t>key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Alice is sure that the key associated to Clara belongs to Clara, she can sign Clara’s key and re-submit it to the </a:t>
            </a:r>
            <a:r>
              <a:rPr lang="en-US" dirty="0" smtClean="0"/>
              <a:t>servers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Eddy trusts Alice, he can accept Clara’s </a:t>
            </a:r>
            <a:r>
              <a:rPr lang="en-US" dirty="0" smtClean="0"/>
              <a:t>key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931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Public-key Revocation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35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Revocation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2765" y="1600200"/>
            <a:ext cx="9051235" cy="4823385"/>
          </a:xfrm>
        </p:spPr>
        <p:txBody>
          <a:bodyPr>
            <a:normAutofit fontScale="92500"/>
          </a:bodyPr>
          <a:lstStyle/>
          <a:p>
            <a:r>
              <a:rPr lang="en-US" dirty="0"/>
              <a:t>How can we revoke a key published on a server?</a:t>
            </a:r>
          </a:p>
          <a:p>
            <a:r>
              <a:rPr lang="en-US" dirty="0" smtClean="0"/>
              <a:t>Servers </a:t>
            </a:r>
            <a:r>
              <a:rPr lang="en-US" dirty="0"/>
              <a:t>are replicated: </a:t>
            </a:r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smtClean="0"/>
              <a:t>key from one server </a:t>
            </a:r>
            <a:r>
              <a:rPr lang="en-US" dirty="0"/>
              <a:t>is useless because another server will duplicate it </a:t>
            </a:r>
            <a:r>
              <a:rPr lang="en-US" dirty="0" smtClean="0"/>
              <a:t>again</a:t>
            </a:r>
            <a:endParaRPr lang="en-US" dirty="0"/>
          </a:p>
          <a:p>
            <a:r>
              <a:rPr lang="en-US" dirty="0" smtClean="0"/>
              <a:t>How </a:t>
            </a:r>
            <a:r>
              <a:rPr lang="en-US" dirty="0"/>
              <a:t>can we prove that we are allowed to revoke a key if we lost it?</a:t>
            </a:r>
          </a:p>
          <a:p>
            <a:r>
              <a:rPr lang="en-US" dirty="0" smtClean="0"/>
              <a:t>We </a:t>
            </a:r>
            <a:r>
              <a:rPr lang="en-US" dirty="0"/>
              <a:t>generate a key revocation certificate when we generate the </a:t>
            </a:r>
            <a:r>
              <a:rPr lang="en-US" dirty="0" smtClean="0"/>
              <a:t>key</a:t>
            </a:r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put a validity deadline to the key when we generate </a:t>
            </a:r>
            <a:r>
              <a:rPr lang="en-US" dirty="0" smtClean="0"/>
              <a:t>it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59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questions?</a:t>
            </a:r>
            <a:endParaRPr lang="en-US" dirty="0"/>
          </a:p>
        </p:txBody>
      </p:sp>
      <p:pic>
        <p:nvPicPr>
          <p:cNvPr id="7" name="Picture 2" descr="C:\Users\Andreas Haeberlen\AppData\Local\Microsoft\Windows\Temporary Internet Files\Content.IE5\7HA4Z6A0\MC900434411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58022" y="2850776"/>
            <a:ext cx="1326777" cy="1492624"/>
          </a:xfrm>
          <a:prstGeom prst="rect">
            <a:avLst/>
          </a:prstGeom>
          <a:noFill/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6409D-5E2D-FB4E-9A06-44B9D3E20611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4648200"/>
            <a:ext cx="5638800" cy="1362075"/>
          </a:xfrm>
        </p:spPr>
        <p:txBody>
          <a:bodyPr anchor="t"/>
          <a:lstStyle/>
          <a:p>
            <a:r>
              <a:rPr lang="en-US" dirty="0" smtClean="0"/>
              <a:t>Bitcoin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3124200"/>
            <a:ext cx="5638800" cy="1500187"/>
          </a:xfrm>
        </p:spPr>
        <p:txBody>
          <a:bodyPr anchor="b"/>
          <a:lstStyle/>
          <a:p>
            <a:r>
              <a:rPr lang="en-US" dirty="0"/>
              <a:t>Next time you will learn </a:t>
            </a:r>
            <a:r>
              <a:rPr lang="en-US" dirty="0" smtClean="0"/>
              <a:t>about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143000" y="1752601"/>
            <a:ext cx="2743200" cy="838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 cap="none" baseline="0">
                <a:solidFill>
                  <a:schemeClr val="bg1"/>
                </a:solidFill>
                <a:latin typeface="Rockwell"/>
                <a:ea typeface="+mj-ea"/>
                <a:cs typeface="Rockwell"/>
              </a:defRPr>
            </a:lvl1pPr>
          </a:lstStyle>
          <a:p>
            <a:r>
              <a:rPr lang="en-US" dirty="0" smtClean="0"/>
              <a:t>Stay tuned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B532B-7152-4545-9364-C8561603D0F4}" type="slidenum">
              <a:rPr lang="en-US" smtClean="0"/>
              <a:pPr/>
              <a:t>106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888" y="380896"/>
            <a:ext cx="3348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8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with Certificates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382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Authorities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Issuers of certificates found on web </a:t>
            </a:r>
            <a:r>
              <a:rPr lang="en-US" dirty="0" smtClean="0"/>
              <a:t>servers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93989"/>
              </p:ext>
            </p:extLst>
          </p:nvPr>
        </p:nvGraphicFramePr>
        <p:xfrm>
          <a:off x="2153656" y="2162928"/>
          <a:ext cx="4397376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29754"/>
                <a:gridCol w="166762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CA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 Count</a:t>
                      </a:r>
                      <a:r>
                        <a:rPr lang="en-US" baseline="0" dirty="0" smtClean="0">
                          <a:latin typeface="Tahoma"/>
                          <a:cs typeface="Tahoma"/>
                        </a:rPr>
                        <a:t> [%]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Tahoma"/>
                          <a:cs typeface="Tahoma"/>
                        </a:rPr>
                        <a:t>GeoTrust</a:t>
                      </a:r>
                      <a:endParaRPr lang="en-US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25.19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/>
                          <a:cs typeface="Tahoma"/>
                        </a:rPr>
                        <a:t>GoDaddy.com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13.65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Tahoma"/>
                          <a:cs typeface="Tahoma"/>
                        </a:rPr>
                        <a:t>Verisign</a:t>
                      </a:r>
                      <a:endParaRPr lang="en-US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13.09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latin typeface="Tahoma"/>
                          <a:cs typeface="Tahoma"/>
                        </a:rPr>
                        <a:t>Thawte</a:t>
                      </a:r>
                      <a:endParaRPr lang="en-US" b="1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9.79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/>
                          <a:cs typeface="Tahoma"/>
                        </a:rPr>
                        <a:t>Comodo</a:t>
                      </a:r>
                      <a:r>
                        <a:rPr lang="en-US" dirty="0" smtClean="0">
                          <a:latin typeface="Tahoma"/>
                          <a:cs typeface="Tahoma"/>
                        </a:rPr>
                        <a:t> Limited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7.12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Unknown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2.40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/>
                          <a:cs typeface="Tahoma"/>
                        </a:rPr>
                        <a:t>DigiCert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2.39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Tahoma"/>
                          <a:cs typeface="Tahoma"/>
                        </a:rPr>
                        <a:t>Network Solutions LLC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2.09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/>
                          <a:cs typeface="Tahoma"/>
                        </a:rPr>
                        <a:t>Comodo</a:t>
                      </a:r>
                      <a:r>
                        <a:rPr lang="en-US" dirty="0" smtClean="0">
                          <a:latin typeface="Tahoma"/>
                          <a:cs typeface="Tahoma"/>
                        </a:rPr>
                        <a:t> CA Limited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1.77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Tahoma"/>
                          <a:cs typeface="Tahoma"/>
                        </a:rPr>
                        <a:t>GlobalSign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Tahoma"/>
                          <a:cs typeface="Tahoma"/>
                        </a:rPr>
                        <a:t>1.64</a:t>
                      </a:r>
                      <a:endParaRPr lang="en-US" dirty="0">
                        <a:latin typeface="Tahoma"/>
                        <a:cs typeface="Tahom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40202" y="6215271"/>
            <a:ext cx="8074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Source: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  <a:hlinkClick r:id="rId2" invalidUrl="https://secure1.securityspace.com/es/s survey/data/man.201002/casurvey.html"/>
              </a:rPr>
              <a:t>https://secure1.securityspace.com/es/s survey/data/man.201002/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  <a:hlinkClick r:id="rId3" invalidUrl="https://secure1.securityspace.com/es/s survey/data/man.201002/casurvey.html"/>
              </a:rPr>
              <a:t>casurvey.html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(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Feb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2010)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95247" y="3600051"/>
            <a:ext cx="2064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NOTE: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GeoTrust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,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Verisign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, and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Thawte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 are the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same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/>
                <a:cs typeface="Tahoma"/>
              </a:rPr>
              <a:t>group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119833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obtain a 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Applicant registers with a CA</a:t>
            </a:r>
          </a:p>
          <a:p>
            <a:r>
              <a:rPr lang="en-US" dirty="0" smtClean="0"/>
              <a:t>CA (physically) authenticates the applicant</a:t>
            </a:r>
          </a:p>
          <a:p>
            <a:r>
              <a:rPr lang="en-US" dirty="0" smtClean="0"/>
              <a:t>CA asks applicant to generate public/private keys</a:t>
            </a:r>
          </a:p>
          <a:p>
            <a:r>
              <a:rPr lang="en-US" dirty="0" smtClean="0"/>
              <a:t>CA creates a certificate with the applicant’s identity, PK, expiration date, etc., and the CA’s signature</a:t>
            </a:r>
          </a:p>
          <a:p>
            <a:r>
              <a:rPr lang="en-US" dirty="0" smtClean="0"/>
              <a:t>CA provides a copy of its own PK to applicant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7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Registration Authority (RA)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 smtClean="0"/>
              <a:t>CA </a:t>
            </a:r>
            <a:r>
              <a:rPr lang="en-US" dirty="0"/>
              <a:t>can delegate the registration of an applicant to the </a:t>
            </a:r>
            <a:r>
              <a:rPr lang="en-US" b="1" dirty="0"/>
              <a:t>registration authority</a:t>
            </a:r>
            <a:r>
              <a:rPr lang="en-US" dirty="0"/>
              <a:t> (RA)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RA </a:t>
            </a:r>
            <a:r>
              <a:rPr lang="en-US" dirty="0"/>
              <a:t>does not have </a:t>
            </a:r>
            <a:r>
              <a:rPr lang="en-US" dirty="0" smtClean="0"/>
              <a:t>CA’s </a:t>
            </a:r>
            <a:r>
              <a:rPr lang="en-US" dirty="0"/>
              <a:t>private key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CA </a:t>
            </a:r>
            <a:r>
              <a:rPr lang="en-US" dirty="0"/>
              <a:t>trusts the RA to authenticate the applicants</a:t>
            </a:r>
          </a:p>
          <a:p>
            <a:pPr>
              <a:lnSpc>
                <a:spcPct val="110000"/>
              </a:lnSpc>
            </a:pPr>
            <a:r>
              <a:rPr lang="en-US" dirty="0"/>
              <a:t>After </a:t>
            </a:r>
            <a:r>
              <a:rPr lang="en-US" dirty="0" smtClean="0"/>
              <a:t>applicant is authenticated, applicant generates </a:t>
            </a:r>
            <a:r>
              <a:rPr lang="en-US" dirty="0"/>
              <a:t>a pair of keys and sends the public key to the CA to create the certificate</a:t>
            </a:r>
          </a:p>
          <a:p>
            <a:pPr>
              <a:lnSpc>
                <a:spcPct val="110000"/>
              </a:lnSpc>
            </a:pPr>
            <a:r>
              <a:rPr lang="en-US" dirty="0"/>
              <a:t>Technically </a:t>
            </a:r>
            <a:r>
              <a:rPr lang="en-US" dirty="0" smtClean="0"/>
              <a:t>RA </a:t>
            </a:r>
            <a:r>
              <a:rPr lang="en-US" dirty="0"/>
              <a:t>sends </a:t>
            </a:r>
            <a:r>
              <a:rPr lang="en-US" dirty="0" smtClean="0"/>
              <a:t>a signed </a:t>
            </a:r>
            <a:r>
              <a:rPr lang="en-US" dirty="0"/>
              <a:t>Certificate Signing Request (CSR) to the CA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27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CSR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 a 1024-RSA key-pair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genrsa</a:t>
            </a:r>
            <a:r>
              <a:rPr lang="en-US" dirty="0"/>
              <a:t> 1024 &gt; </a:t>
            </a:r>
            <a:r>
              <a:rPr lang="en-US" dirty="0" err="1" smtClean="0"/>
              <a:t>mykey.key</a:t>
            </a:r>
            <a:endParaRPr lang="en-US" dirty="0" smtClean="0"/>
          </a:p>
          <a:p>
            <a:r>
              <a:rPr lang="en-US" dirty="0" smtClean="0"/>
              <a:t>Generate </a:t>
            </a:r>
            <a:r>
              <a:rPr lang="en-US" dirty="0"/>
              <a:t>a CSR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req</a:t>
            </a:r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/>
              <a:t>new -key </a:t>
            </a:r>
            <a:r>
              <a:rPr lang="en-US" dirty="0" err="1"/>
              <a:t>mykey.key</a:t>
            </a:r>
            <a:r>
              <a:rPr lang="en-US" dirty="0"/>
              <a:t> -out </a:t>
            </a:r>
            <a:r>
              <a:rPr lang="en-US" dirty="0" err="1"/>
              <a:t>myreq.csr</a:t>
            </a:r>
            <a:endParaRPr lang="en-US" dirty="0"/>
          </a:p>
          <a:p>
            <a:r>
              <a:rPr lang="en-US" dirty="0"/>
              <a:t>Verify a CSR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</a:t>
            </a:r>
            <a:r>
              <a:rPr lang="en-US" dirty="0" err="1"/>
              <a:t>req</a:t>
            </a:r>
            <a:r>
              <a:rPr lang="en-US" dirty="0"/>
              <a:t> [-text] [-</a:t>
            </a:r>
            <a:r>
              <a:rPr lang="en-US" dirty="0" err="1"/>
              <a:t>noout</a:t>
            </a:r>
            <a:r>
              <a:rPr lang="en-US" dirty="0"/>
              <a:t>] -verify -in </a:t>
            </a:r>
            <a:r>
              <a:rPr lang="en-US" dirty="0" err="1"/>
              <a:t>myreq.csr</a:t>
            </a:r>
            <a:endParaRPr lang="en-US" dirty="0"/>
          </a:p>
          <a:p>
            <a:r>
              <a:rPr lang="en-US" dirty="0"/>
              <a:t>Online checkers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support.ecenica.com</a:t>
            </a:r>
            <a:r>
              <a:rPr lang="en-US" dirty="0"/>
              <a:t>/</a:t>
            </a:r>
            <a:r>
              <a:rPr lang="en-US" dirty="0" err="1"/>
              <a:t>ssl</a:t>
            </a:r>
            <a:r>
              <a:rPr lang="en-US" dirty="0"/>
              <a:t>-certificates/</a:t>
            </a:r>
            <a:r>
              <a:rPr lang="en-US" dirty="0" err="1"/>
              <a:t>csr</a:t>
            </a:r>
            <a:r>
              <a:rPr lang="en-US" dirty="0"/>
              <a:t>-checker/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ssl-tools.verisign.com</a:t>
            </a:r>
            <a:r>
              <a:rPr lang="en-US" dirty="0"/>
              <a:t>/checker/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9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 without 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Everyone can self-sign a certificate</a:t>
            </a:r>
          </a:p>
          <a:p>
            <a:r>
              <a:rPr lang="en-US" dirty="0" smtClean="0"/>
              <a:t>Distribute the certificate through an authenticated channel</a:t>
            </a:r>
          </a:p>
          <a:p>
            <a:r>
              <a:rPr lang="en-US" dirty="0" smtClean="0"/>
              <a:t>Makes sense in enterprise intranet</a:t>
            </a:r>
          </a:p>
          <a:p>
            <a:r>
              <a:rPr lang="en-US" dirty="0" smtClean="0"/>
              <a:t>Not really for public-facing services</a:t>
            </a:r>
          </a:p>
          <a:p>
            <a:r>
              <a:rPr lang="en-US" dirty="0" smtClean="0"/>
              <a:t>Rather get a free certificate…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5270500"/>
            <a:ext cx="5334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 in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a certificate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x509 -</a:t>
            </a:r>
            <a:r>
              <a:rPr lang="en-US" dirty="0" err="1"/>
              <a:t>req</a:t>
            </a:r>
            <a:r>
              <a:rPr lang="en-US" dirty="0"/>
              <a:t> -in </a:t>
            </a:r>
            <a:r>
              <a:rPr lang="en-US" dirty="0" err="1"/>
              <a:t>myreq.csr</a:t>
            </a:r>
            <a:r>
              <a:rPr lang="en-US" dirty="0"/>
              <a:t> -</a:t>
            </a:r>
            <a:r>
              <a:rPr lang="en-US" dirty="0" err="1"/>
              <a:t>signkey</a:t>
            </a:r>
            <a:r>
              <a:rPr lang="en-US" dirty="0"/>
              <a:t> </a:t>
            </a:r>
            <a:r>
              <a:rPr lang="en-US" dirty="0" err="1"/>
              <a:t>mykey.key</a:t>
            </a:r>
            <a:r>
              <a:rPr lang="en-US" dirty="0"/>
              <a:t> -out </a:t>
            </a:r>
            <a:r>
              <a:rPr lang="en-US" dirty="0" err="1"/>
              <a:t>mycert.crt</a:t>
            </a:r>
            <a:endParaRPr lang="en-US" dirty="0"/>
          </a:p>
          <a:p>
            <a:r>
              <a:rPr lang="en-US" dirty="0"/>
              <a:t>View a certificate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x509 -text -in </a:t>
            </a:r>
            <a:r>
              <a:rPr lang="en-US" dirty="0" err="1"/>
              <a:t>mycert.crt</a:t>
            </a:r>
            <a:endParaRPr lang="en-US" dirty="0"/>
          </a:p>
          <a:p>
            <a:r>
              <a:rPr lang="en-US" dirty="0"/>
              <a:t>Verify a certificate</a:t>
            </a:r>
          </a:p>
          <a:p>
            <a:pPr lvl="1"/>
            <a:r>
              <a:rPr lang="en-US" dirty="0" err="1"/>
              <a:t>openssl</a:t>
            </a:r>
            <a:r>
              <a:rPr lang="en-US" dirty="0"/>
              <a:t> verify </a:t>
            </a:r>
            <a:r>
              <a:rPr lang="en-US" dirty="0" err="1"/>
              <a:t>mycert.crt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9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escrowing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Keys are </a:t>
            </a:r>
            <a:r>
              <a:rPr lang="en-US" dirty="0"/>
              <a:t>held in escrow so that, under certain circumstances, an authorized </a:t>
            </a:r>
            <a:r>
              <a:rPr lang="en-US" dirty="0" smtClean="0"/>
              <a:t>third party </a:t>
            </a:r>
            <a:r>
              <a:rPr lang="en-US" dirty="0"/>
              <a:t>may gain access to those </a:t>
            </a:r>
            <a:r>
              <a:rPr lang="en-US" dirty="0" smtClean="0"/>
              <a:t>keys</a:t>
            </a:r>
          </a:p>
          <a:p>
            <a:pPr marL="0" indent="0">
              <a:buNone/>
            </a:pPr>
            <a:r>
              <a:rPr lang="en-US" dirty="0" smtClean="0"/>
              <a:t>Example:</a:t>
            </a:r>
          </a:p>
          <a:p>
            <a:r>
              <a:rPr lang="en-US" dirty="0" smtClean="0"/>
              <a:t>A company can provide two key pairs and certificates to each of is employees</a:t>
            </a:r>
          </a:p>
          <a:p>
            <a:pPr lvl="1"/>
            <a:r>
              <a:rPr lang="en-US" dirty="0" smtClean="0"/>
              <a:t>One for signing | One for encrypting</a:t>
            </a:r>
          </a:p>
          <a:p>
            <a:r>
              <a:rPr lang="en-US" dirty="0" smtClean="0"/>
              <a:t>CA escrows a copy of the private encryption key</a:t>
            </a:r>
          </a:p>
          <a:p>
            <a:r>
              <a:rPr lang="en-US" dirty="0" smtClean="0"/>
              <a:t>Only employees can sign, but company can decrypt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a certificate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600200"/>
            <a:ext cx="8942294" cy="482338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Verify the </a:t>
            </a:r>
            <a:r>
              <a:rPr lang="en-US" b="1" dirty="0"/>
              <a:t>certification path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Performed locally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Delegated to a server: </a:t>
            </a:r>
            <a:r>
              <a:rPr lang="en-US" dirty="0" smtClean="0"/>
              <a:t>SCVP (Server</a:t>
            </a:r>
            <a:r>
              <a:rPr lang="en-US" dirty="0"/>
              <a:t>-based Certificate Validation </a:t>
            </a:r>
            <a:r>
              <a:rPr lang="en-US" dirty="0" smtClean="0"/>
              <a:t>Protocol)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2"/>
            </a:pPr>
            <a:r>
              <a:rPr lang="en-US" dirty="0" smtClean="0"/>
              <a:t>Verify </a:t>
            </a:r>
            <a:r>
              <a:rPr lang="en-US" dirty="0"/>
              <a:t>the </a:t>
            </a:r>
            <a:r>
              <a:rPr lang="en-US" b="1" dirty="0"/>
              <a:t>validity period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 startAt="2"/>
            </a:pPr>
            <a:r>
              <a:rPr lang="en-US" dirty="0"/>
              <a:t>Verify that the certificate is </a:t>
            </a:r>
            <a:r>
              <a:rPr lang="en-US" b="1" dirty="0"/>
              <a:t>not revoked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Performed locally: CRL (certificate revocation lists)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Delegated to a server: </a:t>
            </a:r>
            <a:r>
              <a:rPr lang="en-US" dirty="0" smtClean="0"/>
              <a:t>OCSP (Online </a:t>
            </a:r>
            <a:r>
              <a:rPr lang="en-US" dirty="0"/>
              <a:t>Certificate Status </a:t>
            </a:r>
            <a:r>
              <a:rPr lang="en-US" dirty="0" smtClean="0"/>
              <a:t>Protocol)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Supported by all major browsers ... but not implemented consistently</a:t>
            </a:r>
          </a:p>
          <a:p>
            <a:pPr lvl="2">
              <a:lnSpc>
                <a:spcPct val="110000"/>
              </a:lnSpc>
            </a:pPr>
            <a:r>
              <a:rPr lang="en-US" dirty="0" smtClean="0"/>
              <a:t>What is the risk?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certificat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523875"/>
            <a:ext cx="3044825" cy="304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4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w/ compromised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6" y="1600200"/>
            <a:ext cx="8942294" cy="4823385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certificate might become compromised</a:t>
            </a:r>
          </a:p>
          <a:p>
            <a:pPr lvl="1"/>
            <a:r>
              <a:rPr lang="en-US" dirty="0" smtClean="0"/>
              <a:t>For example, see </a:t>
            </a:r>
            <a:r>
              <a:rPr lang="en-US" dirty="0" err="1" smtClean="0"/>
              <a:t>Heartbleed</a:t>
            </a:r>
            <a:r>
              <a:rPr lang="en-US" dirty="0"/>
              <a:t> bug: </a:t>
            </a:r>
            <a:r>
              <a:rPr lang="en-US" dirty="0">
                <a:hlinkClick r:id="rId2"/>
              </a:rPr>
              <a:t>http://heartbleed.com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Even if the compromised certificate is revoked and replaced with a new one, a secure site could still be vulnerable</a:t>
            </a:r>
          </a:p>
          <a:p>
            <a:r>
              <a:rPr lang="en-US" dirty="0" smtClean="0"/>
              <a:t>Problem: browsers support revocation checking in different, inconsistent ways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when OCSP is not available only IE and Opera will check a URL pointing to a CRL in individual certificates</a:t>
            </a:r>
          </a:p>
          <a:p>
            <a:pPr lvl="1"/>
            <a:r>
              <a:rPr lang="en-US" dirty="0" smtClean="0"/>
              <a:t>By default OCSP is disabled in Chrome (in part due to privacy concerns)</a:t>
            </a:r>
          </a:p>
          <a:p>
            <a:pPr lvl="2"/>
            <a:r>
              <a:rPr lang="en-US" dirty="0"/>
              <a:t>Chrome uses its own updating </a:t>
            </a:r>
            <a:r>
              <a:rPr lang="en-US" dirty="0" smtClean="0"/>
              <a:t>mechanism and is intended for most important certificates only</a:t>
            </a:r>
          </a:p>
          <a:p>
            <a:r>
              <a:rPr lang="en-US" dirty="0" smtClean="0"/>
              <a:t>Finally, CRLs are retrieved less frequently by browsers</a:t>
            </a:r>
          </a:p>
          <a:p>
            <a:pPr marL="0" indent="0">
              <a:buNone/>
            </a:pPr>
            <a:r>
              <a:rPr lang="en-US" sz="1300" dirty="0"/>
              <a:t>Read more: </a:t>
            </a:r>
            <a:r>
              <a:rPr lang="en-US" sz="1300" dirty="0">
                <a:hlinkClick r:id="rId3"/>
              </a:rPr>
              <a:t>http://news.netcraft.com/archives/2014/04/24/certificate-revocation-why-browsers-remain-affected-by-</a:t>
            </a:r>
            <a:r>
              <a:rPr lang="en-US" sz="1300" dirty="0" smtClean="0">
                <a:hlinkClick r:id="rId3"/>
              </a:rPr>
              <a:t>heartbleed.html</a:t>
            </a:r>
            <a:endParaRPr lang="en-US" sz="13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031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/ TLS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268" y="418890"/>
            <a:ext cx="4492239" cy="27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0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Primer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Authentication of server based on public key</a:t>
            </a:r>
          </a:p>
          <a:p>
            <a:r>
              <a:rPr lang="en-US" dirty="0"/>
              <a:t>Trusted third party: </a:t>
            </a:r>
            <a:r>
              <a:rPr lang="en-US" dirty="0" smtClean="0"/>
              <a:t>certification </a:t>
            </a:r>
            <a:r>
              <a:rPr lang="en-US" dirty="0"/>
              <a:t>authority (CA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4" descr="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861" y="2111375"/>
            <a:ext cx="7366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5" descr="Compu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711" y="2111375"/>
            <a:ext cx="736600" cy="75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2806336" y="2827338"/>
            <a:ext cx="954088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ahoma"/>
                <a:cs typeface="Tahoma"/>
              </a:rPr>
              <a:t>client</a:t>
            </a: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5738449" y="2762250"/>
            <a:ext cx="95408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ahoma"/>
                <a:cs typeface="Tahoma"/>
              </a:rPr>
              <a:t>server</a:t>
            </a:r>
          </a:p>
        </p:txBody>
      </p:sp>
      <p:grpSp>
        <p:nvGrpSpPr>
          <p:cNvPr id="11" name="Group 8"/>
          <p:cNvGrpSpPr>
            <a:grpSpLocks/>
          </p:cNvGrpSpPr>
          <p:nvPr/>
        </p:nvGrpSpPr>
        <p:grpSpPr bwMode="auto">
          <a:xfrm>
            <a:off x="4711336" y="1601788"/>
            <a:ext cx="2238375" cy="704850"/>
            <a:chOff x="3840" y="1281"/>
            <a:chExt cx="1410" cy="444"/>
          </a:xfrm>
        </p:grpSpPr>
        <p:sp>
          <p:nvSpPr>
            <p:cNvPr id="12" name="AutoShape 9"/>
            <p:cNvSpPr>
              <a:spLocks noChangeArrowheads="1"/>
            </p:cNvSpPr>
            <p:nvPr/>
          </p:nvSpPr>
          <p:spPr bwMode="auto">
            <a:xfrm>
              <a:off x="4029" y="1479"/>
              <a:ext cx="243" cy="246"/>
            </a:xfrm>
            <a:prstGeom prst="lightningBol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ahoma"/>
                <a:cs typeface="Tahoma"/>
              </a:endParaRPr>
            </a:p>
          </p:txBody>
        </p:sp>
        <p:sp>
          <p:nvSpPr>
            <p:cNvPr id="13" name="Text Box 10"/>
            <p:cNvSpPr txBox="1">
              <a:spLocks noChangeArrowheads="1"/>
            </p:cNvSpPr>
            <p:nvPr/>
          </p:nvSpPr>
          <p:spPr bwMode="auto">
            <a:xfrm>
              <a:off x="3840" y="1281"/>
              <a:ext cx="14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>
                  <a:solidFill>
                    <a:schemeClr val="accent1"/>
                  </a:solidFill>
                  <a:latin typeface="Tahoma"/>
                  <a:cs typeface="Tahoma"/>
                </a:rPr>
                <a:t>eavesdropping</a:t>
              </a:r>
            </a:p>
          </p:txBody>
        </p:sp>
      </p:grpSp>
      <p:sp>
        <p:nvSpPr>
          <p:cNvPr id="14" name="Line 11"/>
          <p:cNvSpPr>
            <a:spLocks noChangeShapeType="1"/>
          </p:cNvSpPr>
          <p:nvPr/>
        </p:nvSpPr>
        <p:spPr bwMode="auto">
          <a:xfrm>
            <a:off x="3692161" y="2436813"/>
            <a:ext cx="2046288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5" name="Group 12"/>
          <p:cNvGrpSpPr>
            <a:grpSpLocks/>
          </p:cNvGrpSpPr>
          <p:nvPr/>
        </p:nvGrpSpPr>
        <p:grpSpPr bwMode="auto">
          <a:xfrm>
            <a:off x="3692161" y="2566988"/>
            <a:ext cx="3152775" cy="1995487"/>
            <a:chOff x="3198" y="1889"/>
            <a:chExt cx="1986" cy="1257"/>
          </a:xfrm>
        </p:grpSpPr>
        <p:pic>
          <p:nvPicPr>
            <p:cNvPr id="16" name="Picture 13" descr="Comput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0" y="2422"/>
              <a:ext cx="464" cy="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4"/>
            <p:cNvSpPr txBox="1">
              <a:spLocks noChangeArrowheads="1"/>
            </p:cNvSpPr>
            <p:nvPr/>
          </p:nvSpPr>
          <p:spPr bwMode="auto">
            <a:xfrm>
              <a:off x="3971" y="2915"/>
              <a:ext cx="1213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b="1">
                  <a:solidFill>
                    <a:schemeClr val="accent1"/>
                  </a:solidFill>
                  <a:latin typeface="Tahoma"/>
                  <a:cs typeface="Tahoma"/>
                </a:rPr>
                <a:t>fake server</a:t>
              </a:r>
            </a:p>
          </p:txBody>
        </p:sp>
        <p:sp>
          <p:nvSpPr>
            <p:cNvPr id="18" name="Freeform 15"/>
            <p:cNvSpPr>
              <a:spLocks/>
            </p:cNvSpPr>
            <p:nvPr/>
          </p:nvSpPr>
          <p:spPr bwMode="auto">
            <a:xfrm>
              <a:off x="3198" y="1889"/>
              <a:ext cx="1289" cy="739"/>
            </a:xfrm>
            <a:custGeom>
              <a:avLst/>
              <a:gdLst>
                <a:gd name="T0" fmla="*/ 0 w 1440"/>
                <a:gd name="T1" fmla="*/ 0 h 864"/>
                <a:gd name="T2" fmla="*/ 720 w 1440"/>
                <a:gd name="T3" fmla="*/ 0 h 864"/>
                <a:gd name="T4" fmla="*/ 1440 w 1440"/>
                <a:gd name="T5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0" h="864">
                  <a:moveTo>
                    <a:pt x="0" y="0"/>
                  </a:moveTo>
                  <a:lnTo>
                    <a:pt x="720" y="0"/>
                  </a:lnTo>
                  <a:lnTo>
                    <a:pt x="1440" y="864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Tahoma"/>
                <a:cs typeface="Tahoma"/>
              </a:endParaRPr>
            </a:p>
          </p:txBody>
        </p:sp>
      </p:grpSp>
      <p:grpSp>
        <p:nvGrpSpPr>
          <p:cNvPr id="19" name="Group 16"/>
          <p:cNvGrpSpPr>
            <a:grpSpLocks/>
          </p:cNvGrpSpPr>
          <p:nvPr/>
        </p:nvGrpSpPr>
        <p:grpSpPr bwMode="auto">
          <a:xfrm>
            <a:off x="2196736" y="2566988"/>
            <a:ext cx="3473450" cy="2060575"/>
            <a:chOff x="2256" y="1889"/>
            <a:chExt cx="2188" cy="1298"/>
          </a:xfrm>
        </p:grpSpPr>
        <p:pic>
          <p:nvPicPr>
            <p:cNvPr id="20" name="Picture 17" descr="Computer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" y="2463"/>
              <a:ext cx="464" cy="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 Box 18"/>
            <p:cNvSpPr txBox="1">
              <a:spLocks noChangeArrowheads="1"/>
            </p:cNvSpPr>
            <p:nvPr/>
          </p:nvSpPr>
          <p:spPr bwMode="auto">
            <a:xfrm>
              <a:off x="2256" y="2956"/>
              <a:ext cx="1415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b="1">
                  <a:solidFill>
                    <a:schemeClr val="accent1"/>
                  </a:solidFill>
                  <a:latin typeface="Tahoma"/>
                  <a:cs typeface="Tahoma"/>
                </a:rPr>
                <a:t>fake client</a:t>
              </a:r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 flipV="1">
              <a:off x="3198" y="1889"/>
              <a:ext cx="1246" cy="780"/>
            </a:xfrm>
            <a:custGeom>
              <a:avLst/>
              <a:gdLst>
                <a:gd name="T0" fmla="*/ 0 w 1440"/>
                <a:gd name="T1" fmla="*/ 0 h 864"/>
                <a:gd name="T2" fmla="*/ 720 w 1440"/>
                <a:gd name="T3" fmla="*/ 0 h 864"/>
                <a:gd name="T4" fmla="*/ 1440 w 1440"/>
                <a:gd name="T5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0" h="864">
                  <a:moveTo>
                    <a:pt x="0" y="0"/>
                  </a:moveTo>
                  <a:lnTo>
                    <a:pt x="720" y="0"/>
                  </a:lnTo>
                  <a:lnTo>
                    <a:pt x="1440" y="864"/>
                  </a:lnTo>
                </a:path>
              </a:pathLst>
            </a:custGeom>
            <a:noFill/>
            <a:ln w="38100" cap="flat">
              <a:solidFill>
                <a:schemeClr val="accent1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Tahoma"/>
                <a:cs typeface="Tahoma"/>
              </a:endParaRPr>
            </a:p>
          </p:txBody>
        </p:sp>
      </p:grpSp>
      <p:grpSp>
        <p:nvGrpSpPr>
          <p:cNvPr id="23" name="Group 20"/>
          <p:cNvGrpSpPr>
            <a:grpSpLocks/>
          </p:cNvGrpSpPr>
          <p:nvPr/>
        </p:nvGrpSpPr>
        <p:grpSpPr bwMode="auto">
          <a:xfrm>
            <a:off x="2425336" y="1625600"/>
            <a:ext cx="2238375" cy="681038"/>
            <a:chOff x="2400" y="1296"/>
            <a:chExt cx="1410" cy="429"/>
          </a:xfrm>
        </p:grpSpPr>
        <p:sp>
          <p:nvSpPr>
            <p:cNvPr id="24" name="AutoShape 21"/>
            <p:cNvSpPr>
              <a:spLocks noChangeArrowheads="1"/>
            </p:cNvSpPr>
            <p:nvPr/>
          </p:nvSpPr>
          <p:spPr bwMode="auto">
            <a:xfrm rot="10292509">
              <a:off x="3312" y="1479"/>
              <a:ext cx="243" cy="246"/>
            </a:xfrm>
            <a:prstGeom prst="lightningBol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Tahoma"/>
                <a:cs typeface="Tahoma"/>
              </a:endParaRPr>
            </a:p>
          </p:txBody>
        </p:sp>
        <p:sp>
          <p:nvSpPr>
            <p:cNvPr id="25" name="Text Box 22"/>
            <p:cNvSpPr txBox="1">
              <a:spLocks noChangeArrowheads="1"/>
            </p:cNvSpPr>
            <p:nvPr/>
          </p:nvSpPr>
          <p:spPr bwMode="auto">
            <a:xfrm>
              <a:off x="2400" y="1296"/>
              <a:ext cx="141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dirty="0" smtClean="0">
                  <a:solidFill>
                    <a:schemeClr val="accent1"/>
                  </a:solidFill>
                  <a:latin typeface="Tahoma"/>
                  <a:cs typeface="Tahoma"/>
                </a:rPr>
                <a:t>tampering</a:t>
              </a:r>
              <a:endParaRPr lang="en-US" b="1" dirty="0">
                <a:solidFill>
                  <a:schemeClr val="accent1"/>
                </a:solidFill>
                <a:latin typeface="Tahoma"/>
                <a:cs typeface="Tahoma"/>
              </a:endParaRPr>
            </a:p>
          </p:txBody>
        </p:sp>
      </p:grp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3815987" y="3871399"/>
            <a:ext cx="18542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smtClean="0">
                <a:solidFill>
                  <a:schemeClr val="accent1"/>
                </a:solidFill>
                <a:latin typeface="Tahoma"/>
                <a:cs typeface="Tahoma"/>
              </a:rPr>
              <a:t>impersonation</a:t>
            </a:r>
            <a:endParaRPr lang="en-US" b="1" dirty="0">
              <a:solidFill>
                <a:schemeClr val="accent1"/>
              </a:solidFill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8651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94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Secure Sockets Layer (SSL)</a:t>
            </a:r>
          </a:p>
        </p:txBody>
      </p:sp>
      <p:sp>
        <p:nvSpPr>
          <p:cNvPr id="494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Most </a:t>
            </a:r>
            <a:r>
              <a:rPr lang="en-US" dirty="0"/>
              <a:t>widely deployed security protocol in the </a:t>
            </a:r>
            <a:r>
              <a:rPr lang="en-US" dirty="0" smtClean="0"/>
              <a:t>world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SSL</a:t>
            </a:r>
            <a:r>
              <a:rPr lang="en-US" dirty="0"/>
              <a:t> was developed by </a:t>
            </a:r>
            <a:r>
              <a:rPr lang="en-US" dirty="0">
                <a:solidFill>
                  <a:schemeClr val="accent2"/>
                </a:solidFill>
              </a:rPr>
              <a:t>Netscape</a:t>
            </a:r>
            <a:r>
              <a:rPr lang="en-US" dirty="0"/>
              <a:t> to offer secure access to web servers </a:t>
            </a:r>
            <a:r>
              <a:rPr lang="en-US" dirty="0" smtClean="0"/>
              <a:t>(</a:t>
            </a:r>
            <a:r>
              <a:rPr lang="en-US" dirty="0" smtClean="0">
                <a:solidFill>
                  <a:schemeClr val="accent2"/>
                </a:solidFill>
              </a:rPr>
              <a:t>HTTPS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/>
              <a:t>History</a:t>
            </a:r>
          </a:p>
          <a:p>
            <a:pPr lvl="1"/>
            <a:r>
              <a:rPr lang="en-US" dirty="0"/>
              <a:t>SSL v1.0 never publicly </a:t>
            </a:r>
            <a:r>
              <a:rPr lang="en-US" dirty="0" smtClean="0"/>
              <a:t>released</a:t>
            </a:r>
            <a:endParaRPr lang="en-US" dirty="0"/>
          </a:p>
          <a:p>
            <a:pPr lvl="1"/>
            <a:r>
              <a:rPr lang="en-US" dirty="0"/>
              <a:t>SSL v2.0 released in 1994 (flawed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SSL v3.0 released in 1996, leads to TLS 1.0 </a:t>
            </a:r>
            <a:r>
              <a:rPr lang="en-US" dirty="0" smtClean="0"/>
              <a:t>in 1999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97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96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Transport Layer Security (TLS) </a:t>
            </a:r>
          </a:p>
        </p:txBody>
      </p:sp>
      <p:sp>
        <p:nvSpPr>
          <p:cNvPr id="49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TLS</a:t>
            </a:r>
            <a:r>
              <a:rPr lang="en-US" dirty="0"/>
              <a:t> is an </a:t>
            </a:r>
            <a:r>
              <a:rPr lang="en-US" dirty="0" smtClean="0"/>
              <a:t>IETF standard </a:t>
            </a:r>
            <a:r>
              <a:rPr lang="en-US" dirty="0"/>
              <a:t>based on SSL </a:t>
            </a:r>
            <a:r>
              <a:rPr lang="en-US" dirty="0" smtClean="0"/>
              <a:t>v3.0</a:t>
            </a:r>
            <a:endParaRPr lang="en-US" dirty="0"/>
          </a:p>
          <a:p>
            <a:pPr lvl="1"/>
            <a:r>
              <a:rPr lang="en-US" dirty="0"/>
              <a:t>Slight modifications compared to SSL </a:t>
            </a:r>
            <a:r>
              <a:rPr lang="en-US" dirty="0" smtClean="0"/>
              <a:t>v3.0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TLS v1.0</a:t>
            </a:r>
            <a:r>
              <a:rPr lang="en-US" dirty="0"/>
              <a:t> and SSL v3.0 do not </a:t>
            </a:r>
            <a:r>
              <a:rPr lang="en-US" dirty="0" smtClean="0"/>
              <a:t>interoperate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TLS v1.0</a:t>
            </a:r>
            <a:r>
              <a:rPr lang="en-US" dirty="0"/>
              <a:t> sometimes called SSL </a:t>
            </a:r>
            <a:r>
              <a:rPr lang="en-US" dirty="0" smtClean="0"/>
              <a:t>v3.1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TLS v1.0</a:t>
            </a:r>
            <a:r>
              <a:rPr lang="en-US" dirty="0"/>
              <a:t> defined in RFC </a:t>
            </a:r>
            <a:r>
              <a:rPr lang="en-US" dirty="0" smtClean="0"/>
              <a:t>2246</a:t>
            </a:r>
          </a:p>
          <a:p>
            <a:pPr lvl="1"/>
            <a:r>
              <a:rPr lang="en-US" dirty="0" smtClean="0"/>
              <a:t>TLS v1.2 updated in RFC 5246 (August 2008)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version </a:t>
            </a:r>
            <a:r>
              <a:rPr lang="en-US" dirty="0" smtClean="0"/>
              <a:t>(March 2011)</a:t>
            </a:r>
            <a:endParaRPr lang="en-US" dirty="0"/>
          </a:p>
          <a:p>
            <a:pPr lvl="1"/>
            <a:r>
              <a:rPr lang="en-US" dirty="0">
                <a:solidFill>
                  <a:schemeClr val="accent2"/>
                </a:solidFill>
              </a:rPr>
              <a:t>TLS </a:t>
            </a:r>
            <a:r>
              <a:rPr lang="en-US" dirty="0" smtClean="0">
                <a:solidFill>
                  <a:schemeClr val="accent2"/>
                </a:solidFill>
              </a:rPr>
              <a:t>v1.2 (prohibits SSL v2.0)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RFC </a:t>
            </a:r>
            <a:r>
              <a:rPr lang="en-US" dirty="0" smtClean="0"/>
              <a:t>6176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80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in the layered model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81000" y="2057399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Application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1000" y="3428999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Transport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" y="4114799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Internet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4800600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Link</a:t>
            </a:r>
            <a:endParaRPr lang="en-US" dirty="0">
              <a:latin typeface="Tahoma"/>
              <a:cs typeface="Tahoma"/>
            </a:endParaRPr>
          </a:p>
        </p:txBody>
      </p:sp>
      <p:cxnSp>
        <p:nvCxnSpPr>
          <p:cNvPr id="11" name="Straight Arrow Connector 10"/>
          <p:cNvCxnSpPr>
            <a:stCxn id="28" idx="2"/>
            <a:endCxn id="8" idx="0"/>
          </p:cNvCxnSpPr>
          <p:nvPr/>
        </p:nvCxnSpPr>
        <p:spPr>
          <a:xfrm>
            <a:off x="1066799" y="3165230"/>
            <a:ext cx="1" cy="26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9" idx="0"/>
          </p:cNvCxnSpPr>
          <p:nvPr/>
        </p:nvCxnSpPr>
        <p:spPr>
          <a:xfrm>
            <a:off x="1066800" y="3851030"/>
            <a:ext cx="0" cy="26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2"/>
            <a:endCxn id="10" idx="0"/>
          </p:cNvCxnSpPr>
          <p:nvPr/>
        </p:nvCxnSpPr>
        <p:spPr>
          <a:xfrm>
            <a:off x="1066800" y="4536830"/>
            <a:ext cx="0" cy="263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" idx="2"/>
            <a:endCxn id="17" idx="2"/>
          </p:cNvCxnSpPr>
          <p:nvPr/>
        </p:nvCxnSpPr>
        <p:spPr>
          <a:xfrm rot="16200000" flipH="1">
            <a:off x="2023011" y="4266419"/>
            <a:ext cx="682869" cy="259529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18" idx="1"/>
          </p:cNvCxnSpPr>
          <p:nvPr/>
        </p:nvCxnSpPr>
        <p:spPr>
          <a:xfrm>
            <a:off x="1752600" y="2268415"/>
            <a:ext cx="5257800" cy="1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47319" y="1828800"/>
            <a:ext cx="209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ahoma"/>
                <a:cs typeface="Tahoma"/>
              </a:rPr>
              <a:t>p</a:t>
            </a:r>
            <a:r>
              <a:rPr lang="en-US" dirty="0" smtClean="0">
                <a:latin typeface="Tahoma"/>
                <a:cs typeface="Tahoma"/>
              </a:rPr>
              <a:t>rocess-to-process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17" name="Cloud 16"/>
          <p:cNvSpPr/>
          <p:nvPr/>
        </p:nvSpPr>
        <p:spPr>
          <a:xfrm>
            <a:off x="3657600" y="5410200"/>
            <a:ext cx="1447800" cy="990600"/>
          </a:xfrm>
          <a:prstGeom prst="cloud">
            <a:avLst/>
          </a:prstGeom>
          <a:ln w="28575" cmpd="sng"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Tahoma"/>
                <a:cs typeface="Tahoma"/>
              </a:rPr>
              <a:t>Ethernet</a:t>
            </a:r>
            <a:endParaRPr lang="en-US" sz="1600" dirty="0">
              <a:latin typeface="Tahoma"/>
              <a:cs typeface="Tahom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10400" y="2057400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Application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010400" y="3429000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Transport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10400" y="4114800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Internet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010400" y="4800601"/>
            <a:ext cx="1371600" cy="422031"/>
          </a:xfrm>
          <a:prstGeom prst="rect">
            <a:avLst/>
          </a:prstGeom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Link</a:t>
            </a:r>
            <a:endParaRPr lang="en-US" dirty="0">
              <a:latin typeface="Tahoma"/>
              <a:cs typeface="Tahoma"/>
            </a:endParaRPr>
          </a:p>
        </p:txBody>
      </p:sp>
      <p:cxnSp>
        <p:nvCxnSpPr>
          <p:cNvPr id="22" name="Straight Arrow Connector 21"/>
          <p:cNvCxnSpPr>
            <a:stCxn id="29" idx="2"/>
            <a:endCxn id="19" idx="0"/>
          </p:cNvCxnSpPr>
          <p:nvPr/>
        </p:nvCxnSpPr>
        <p:spPr>
          <a:xfrm>
            <a:off x="7696200" y="3165231"/>
            <a:ext cx="0" cy="26376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  <a:endCxn id="20" idx="0"/>
          </p:cNvCxnSpPr>
          <p:nvPr/>
        </p:nvCxnSpPr>
        <p:spPr>
          <a:xfrm>
            <a:off x="7696200" y="3851031"/>
            <a:ext cx="0" cy="26376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0" idx="2"/>
            <a:endCxn id="21" idx="0"/>
          </p:cNvCxnSpPr>
          <p:nvPr/>
        </p:nvCxnSpPr>
        <p:spPr>
          <a:xfrm>
            <a:off x="7696200" y="4536831"/>
            <a:ext cx="0" cy="26377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21" idx="2"/>
            <a:endCxn id="17" idx="0"/>
          </p:cNvCxnSpPr>
          <p:nvPr/>
        </p:nvCxnSpPr>
        <p:spPr>
          <a:xfrm rot="5400000">
            <a:off x="6058763" y="4268063"/>
            <a:ext cx="682868" cy="2592006"/>
          </a:xfrm>
          <a:prstGeom prst="bentConnector2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80999" y="2743199"/>
            <a:ext cx="1371600" cy="4220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SSL</a:t>
            </a:r>
            <a:endParaRPr lang="en-US" dirty="0">
              <a:latin typeface="Tahoma"/>
              <a:cs typeface="Tahoma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400" y="2743200"/>
            <a:ext cx="1371600" cy="422031"/>
          </a:xfrm>
          <a:prstGeom prst="rect">
            <a:avLst/>
          </a:prstGeom>
          <a:solidFill>
            <a:schemeClr val="accent6">
              <a:lumMod val="50000"/>
            </a:schemeClr>
          </a:solidFill>
          <a:ln w="28575" cmpd="sng"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Tahoma"/>
                <a:cs typeface="Tahoma"/>
              </a:rPr>
              <a:t>SSL</a:t>
            </a:r>
            <a:endParaRPr lang="en-US" dirty="0">
              <a:latin typeface="Tahoma"/>
              <a:cs typeface="Tahoma"/>
            </a:endParaRPr>
          </a:p>
        </p:txBody>
      </p:sp>
      <p:cxnSp>
        <p:nvCxnSpPr>
          <p:cNvPr id="31" name="Straight Arrow Connector 30"/>
          <p:cNvCxnSpPr>
            <a:stCxn id="7" idx="2"/>
            <a:endCxn id="28" idx="0"/>
          </p:cNvCxnSpPr>
          <p:nvPr/>
        </p:nvCxnSpPr>
        <p:spPr>
          <a:xfrm flipH="1">
            <a:off x="1066799" y="2479430"/>
            <a:ext cx="1" cy="263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8" idx="2"/>
            <a:endCxn id="29" idx="0"/>
          </p:cNvCxnSpPr>
          <p:nvPr/>
        </p:nvCxnSpPr>
        <p:spPr>
          <a:xfrm>
            <a:off x="7696200" y="2479431"/>
            <a:ext cx="0" cy="263769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8" idx="3"/>
            <a:endCxn id="29" idx="1"/>
          </p:cNvCxnSpPr>
          <p:nvPr/>
        </p:nvCxnSpPr>
        <p:spPr>
          <a:xfrm>
            <a:off x="1752599" y="2954215"/>
            <a:ext cx="5257801" cy="1"/>
          </a:xfrm>
          <a:prstGeom prst="straightConnector1">
            <a:avLst/>
          </a:prstGeom>
          <a:ln>
            <a:prstDash val="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163045" y="2597172"/>
            <a:ext cx="24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Tahoma"/>
                <a:cs typeface="Tahoma"/>
              </a:rPr>
              <a:t>secure communication</a:t>
            </a:r>
            <a:endParaRPr lang="en-US" dirty="0">
              <a:latin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82414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Create </a:t>
            </a:r>
            <a:r>
              <a:rPr lang="en-US" dirty="0"/>
              <a:t>a new protocol from an existing </a:t>
            </a:r>
            <a:r>
              <a:rPr lang="en-US" dirty="0" smtClean="0"/>
              <a:t>protocol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 smtClean="0"/>
              <a:t>Examples:</a:t>
            </a:r>
            <a:br>
              <a:rPr lang="en-US" dirty="0" smtClean="0"/>
            </a:br>
            <a:r>
              <a:rPr lang="en-US" dirty="0" smtClean="0"/>
              <a:t>HTTP (80) </a:t>
            </a:r>
            <a:r>
              <a:rPr lang="en-US" dirty="0"/>
              <a:t>/ HTTPS (443), FTP (21) / FTPS (990), SMTP (25) / SMTPS (995), POP3 (110) / POP3S (995), IMAP (143) / IMAPS (993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Disadvantage: only clients supporting TLS can connect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Advantage: we are sure that </a:t>
            </a:r>
            <a:r>
              <a:rPr lang="en-US" dirty="0" smtClean="0"/>
              <a:t>communications </a:t>
            </a:r>
            <a:r>
              <a:rPr lang="en-US" dirty="0"/>
              <a:t>are </a:t>
            </a:r>
            <a:r>
              <a:rPr lang="en-US" dirty="0" smtClean="0"/>
              <a:t>secure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E</a:t>
            </a:r>
            <a:r>
              <a:rPr lang="en-US" dirty="0" smtClean="0"/>
              <a:t>xtend </a:t>
            </a:r>
            <a:r>
              <a:rPr lang="en-US" dirty="0"/>
              <a:t>a protocol to negotiate SSL/</a:t>
            </a:r>
            <a:r>
              <a:rPr lang="en-US" dirty="0" smtClean="0"/>
              <a:t>TLS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Examples: (E)SMTP, POP3, IMAP, with the help of the STARTTLS command the client can ask to use </a:t>
            </a:r>
            <a:r>
              <a:rPr lang="en-US" dirty="0" smtClean="0"/>
              <a:t>TLS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Advantage: the client is not required to support TLS to use the </a:t>
            </a:r>
            <a:r>
              <a:rPr lang="en-US" dirty="0" smtClean="0"/>
              <a:t>service</a:t>
            </a:r>
            <a:endParaRPr lang="en-US" dirty="0"/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106" y="1295400"/>
            <a:ext cx="9153167" cy="5182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bash$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openssl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s_client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/>
                <a:cs typeface="Consolas"/>
              </a:rPr>
              <a:t> -connect www.uclouvain.be:443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CONNECTED(00000003)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[...]</a:t>
            </a:r>
            <a:endParaRPr lang="en-US" sz="1200" dirty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Certificate chain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 0 s:/C=BE/L=Louvain-la-</a:t>
            </a:r>
            <a:r>
              <a:rPr lang="en-US" sz="1200" dirty="0" err="1">
                <a:latin typeface="Consolas"/>
                <a:cs typeface="Consolas"/>
              </a:rPr>
              <a:t>Neuve</a:t>
            </a:r>
            <a:r>
              <a:rPr lang="en-US" sz="1200" dirty="0">
                <a:latin typeface="Consolas"/>
                <a:cs typeface="Consolas"/>
              </a:rPr>
              <a:t>/O=</a:t>
            </a:r>
            <a:r>
              <a:rPr lang="en-US" sz="1200" dirty="0" err="1">
                <a:latin typeface="Consolas"/>
                <a:cs typeface="Consolas"/>
              </a:rPr>
              <a:t>Universit</a:t>
            </a:r>
            <a:r>
              <a:rPr lang="en-US" sz="1200" dirty="0">
                <a:latin typeface="Consolas"/>
                <a:cs typeface="Consolas"/>
              </a:rPr>
              <a:t>\xC3\xA9 </a:t>
            </a:r>
            <a:r>
              <a:rPr lang="en-US" sz="1200" dirty="0" err="1">
                <a:latin typeface="Consolas"/>
                <a:cs typeface="Consolas"/>
              </a:rPr>
              <a:t>Catholique</a:t>
            </a:r>
            <a:r>
              <a:rPr lang="en-US" sz="1200" dirty="0">
                <a:latin typeface="Consolas"/>
                <a:cs typeface="Consolas"/>
              </a:rPr>
              <a:t> de Louvain/OU=</a:t>
            </a:r>
            <a:r>
              <a:rPr lang="en-US" sz="1200" dirty="0" err="1">
                <a:latin typeface="Consolas"/>
                <a:cs typeface="Consolas"/>
              </a:rPr>
              <a:t>Portail</a:t>
            </a:r>
            <a:r>
              <a:rPr lang="en-US" sz="1200" dirty="0">
                <a:latin typeface="Consolas"/>
                <a:cs typeface="Consolas"/>
              </a:rPr>
              <a:t> UCL/CN=</a:t>
            </a:r>
            <a:r>
              <a:rPr lang="en-US" sz="1200" dirty="0" err="1">
                <a:latin typeface="Consolas"/>
                <a:cs typeface="Consolas"/>
              </a:rPr>
              <a:t>www.uclouvain.be</a:t>
            </a:r>
            <a:endParaRPr lang="en-US" sz="1200" dirty="0">
              <a:latin typeface="Consolas"/>
              <a:cs typeface="Consolas"/>
            </a:endParaRP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   </a:t>
            </a:r>
            <a:r>
              <a:rPr lang="en-US" sz="1200" dirty="0" err="1">
                <a:latin typeface="Consolas"/>
                <a:cs typeface="Consolas"/>
              </a:rPr>
              <a:t>i</a:t>
            </a:r>
            <a:r>
              <a:rPr lang="en-US" sz="1200" dirty="0">
                <a:latin typeface="Consolas"/>
                <a:cs typeface="Consolas"/>
              </a:rPr>
              <a:t>:/C=NL/O=TERENA/CN=TERENA SSL </a:t>
            </a:r>
            <a:r>
              <a:rPr lang="en-US" sz="1200" dirty="0" smtClean="0">
                <a:latin typeface="Consolas"/>
                <a:cs typeface="Consolas"/>
              </a:rPr>
              <a:t>CA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[...]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Server certificate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-----BEGIN CERTIFICATE-----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MIIErDCCA5SgAwIBAgIRAOjy08jirG7k+</a:t>
            </a:r>
            <a:r>
              <a:rPr lang="en-US" sz="1200" dirty="0" smtClean="0">
                <a:latin typeface="Consolas"/>
                <a:cs typeface="Consolas"/>
              </a:rPr>
              <a:t>6k8Ln7bZxQwDQYJKoZIhvcNAQEFBQAw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[...]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-</a:t>
            </a:r>
            <a:r>
              <a:rPr lang="en-US" sz="1200" dirty="0">
                <a:latin typeface="Consolas"/>
                <a:cs typeface="Consolas"/>
              </a:rPr>
              <a:t>----END CERTIFICATE-----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[...]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SSL </a:t>
            </a:r>
            <a:r>
              <a:rPr lang="en-US" sz="1200" dirty="0">
                <a:latin typeface="Consolas"/>
                <a:cs typeface="Consolas"/>
              </a:rPr>
              <a:t>handshake has read 5258 bytes and written 328 bytes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---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New, TLSv1/SSLv3, Cipher is DHE-RSA-AES256-SHA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Server public key is 2048 bit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[...]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SSL</a:t>
            </a:r>
            <a:r>
              <a:rPr lang="en-US" sz="1200" dirty="0">
                <a:latin typeface="Consolas"/>
                <a:cs typeface="Consolas"/>
              </a:rPr>
              <a:t>-Session: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    Protocol  : TLSv1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    Cipher    : DHE-RSA-AES256-SHA</a:t>
            </a:r>
          </a:p>
          <a:p>
            <a:pPr>
              <a:lnSpc>
                <a:spcPct val="120000"/>
              </a:lnSpc>
            </a:pPr>
            <a:r>
              <a:rPr lang="en-US" sz="1200" dirty="0">
                <a:latin typeface="Consolas"/>
                <a:cs typeface="Consolas"/>
              </a:rPr>
              <a:t>    Session-ID: C0FE449DC7345355B4119A095C27DA72691326880FE52271FB2CB3B0DCF29FE0</a:t>
            </a:r>
          </a:p>
          <a:p>
            <a:pPr>
              <a:lnSpc>
                <a:spcPct val="120000"/>
              </a:lnSpc>
            </a:pPr>
            <a:r>
              <a:rPr lang="en-US" sz="1200" dirty="0" smtClean="0">
                <a:latin typeface="Consolas"/>
                <a:cs typeface="Consolas"/>
              </a:rPr>
              <a:t>    Master-Key: 7A8DE9425505930A2F11AFC241F9236ABA61DAC7BFC0A9709C6F887D819BAA42C5F1B7A9E01CC26945A</a:t>
            </a:r>
            <a:r>
              <a:rPr lang="en-US" sz="1200" dirty="0">
                <a:latin typeface="Consolas"/>
                <a:cs typeface="Consolas"/>
              </a:rPr>
              <a:t>[...</a:t>
            </a:r>
            <a:r>
              <a:rPr lang="en-US" sz="1200" dirty="0" smtClean="0">
                <a:latin typeface="Consolas"/>
                <a:cs typeface="Consolas"/>
              </a:rPr>
              <a:t>]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05998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1707" y="1600200"/>
            <a:ext cx="4846324" cy="4823385"/>
          </a:xfrm>
        </p:spPr>
        <p:txBody>
          <a:bodyPr/>
          <a:lstStyle/>
          <a:p>
            <a:r>
              <a:rPr lang="en-US" dirty="0" smtClean="0"/>
              <a:t>TLS guarantees data </a:t>
            </a:r>
            <a:r>
              <a:rPr lang="en-US" dirty="0" smtClean="0">
                <a:solidFill>
                  <a:schemeClr val="accent2"/>
                </a:solidFill>
              </a:rPr>
              <a:t>confidentiality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>
                <a:solidFill>
                  <a:schemeClr val="accent2"/>
                </a:solidFill>
              </a:rPr>
              <a:t>authenticity</a:t>
            </a:r>
            <a:r>
              <a:rPr lang="en-US" dirty="0"/>
              <a:t> (server, possibly client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The server must have a </a:t>
            </a:r>
            <a:r>
              <a:rPr lang="en-US" dirty="0">
                <a:solidFill>
                  <a:schemeClr val="accent2"/>
                </a:solidFill>
              </a:rPr>
              <a:t>certificate</a:t>
            </a:r>
          </a:p>
          <a:p>
            <a:pPr lvl="1"/>
            <a:r>
              <a:rPr lang="en-US" dirty="0"/>
              <a:t>The client can have </a:t>
            </a:r>
            <a:r>
              <a:rPr lang="en-US" dirty="0" smtClean="0"/>
              <a:t>one</a:t>
            </a:r>
          </a:p>
          <a:p>
            <a:pPr lvl="2"/>
            <a:r>
              <a:rPr lang="en-US" dirty="0" smtClean="0"/>
              <a:t>e.g., e-banking, Belgian SPF Finances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030" y="1600200"/>
            <a:ext cx="3811808" cy="482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738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Mail</a:t>
            </a:r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ESMTP (sending </a:t>
            </a:r>
            <a:r>
              <a:rPr lang="en-US" dirty="0" smtClean="0"/>
              <a:t>mail</a:t>
            </a:r>
            <a:r>
              <a:rPr lang="en-US" dirty="0"/>
              <a:t>), POP3 </a:t>
            </a:r>
            <a:r>
              <a:rPr lang="en-US" dirty="0" smtClean="0"/>
              <a:t>(mailbox access)</a:t>
            </a:r>
            <a:r>
              <a:rPr lang="en-US" dirty="0"/>
              <a:t>, IMAP </a:t>
            </a:r>
            <a:r>
              <a:rPr lang="en-US" dirty="0" smtClean="0"/>
              <a:t>(better mailbox access)</a:t>
            </a:r>
            <a:endParaRPr lang="en-US" dirty="0"/>
          </a:p>
          <a:p>
            <a:pPr lvl="1"/>
            <a:r>
              <a:rPr lang="en-US" dirty="0"/>
              <a:t>TLS is implemented as a protocol </a:t>
            </a:r>
            <a:r>
              <a:rPr lang="en-US" dirty="0" smtClean="0"/>
              <a:t>extension</a:t>
            </a:r>
            <a:endParaRPr lang="en-US" dirty="0"/>
          </a:p>
          <a:p>
            <a:pPr lvl="1"/>
            <a:r>
              <a:rPr lang="en-US" dirty="0"/>
              <a:t>The use of TLS is optional </a:t>
            </a:r>
            <a:r>
              <a:rPr lang="en-US" dirty="0" smtClean="0"/>
              <a:t>(needs to </a:t>
            </a:r>
            <a:r>
              <a:rPr lang="en-US" dirty="0"/>
              <a:t>be configured</a:t>
            </a:r>
            <a:r>
              <a:rPr lang="en-US" dirty="0" smtClean="0"/>
              <a:t>)</a:t>
            </a:r>
            <a:endParaRPr lang="en-US" sz="1800" dirty="0"/>
          </a:p>
          <a:p>
            <a:r>
              <a:rPr lang="en-US" dirty="0"/>
              <a:t>By </a:t>
            </a:r>
            <a:r>
              <a:rPr lang="en-US" dirty="0" smtClean="0"/>
              <a:t>default </a:t>
            </a:r>
            <a:r>
              <a:rPr lang="en-US" dirty="0"/>
              <a:t>these protocols send </a:t>
            </a:r>
            <a:r>
              <a:rPr lang="en-US" dirty="0" err="1" smtClean="0"/>
              <a:t>cleartext</a:t>
            </a:r>
            <a:r>
              <a:rPr lang="en-US" dirty="0" smtClean="0"/>
              <a:t> passwords</a:t>
            </a:r>
            <a:endParaRPr lang="en-US" dirty="0"/>
          </a:p>
          <a:p>
            <a:r>
              <a:rPr lang="en-US" dirty="0" smtClean="0"/>
              <a:t>TLS </a:t>
            </a:r>
            <a:r>
              <a:rPr lang="en-US" dirty="0"/>
              <a:t>protects </a:t>
            </a:r>
            <a:r>
              <a:rPr lang="en-US" dirty="0">
                <a:solidFill>
                  <a:schemeClr val="accent2"/>
                </a:solidFill>
              </a:rPr>
              <a:t>passwords</a:t>
            </a:r>
            <a:r>
              <a:rPr lang="en-US" dirty="0"/>
              <a:t> </a:t>
            </a:r>
            <a:r>
              <a:rPr lang="en-US" dirty="0" smtClean="0"/>
              <a:t>and email </a:t>
            </a:r>
            <a:r>
              <a:rPr lang="en-US" dirty="0" smtClean="0">
                <a:solidFill>
                  <a:schemeClr val="accent2"/>
                </a:solidFill>
              </a:rPr>
              <a:t>contents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74035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/>
              <a:t>Cert = </a:t>
            </a:r>
            <a:r>
              <a:rPr lang="en-US" altLang="en-US" sz="2800" dirty="0">
                <a:solidFill>
                  <a:srgbClr val="0000FF"/>
                </a:solidFill>
              </a:rPr>
              <a:t>signed statement about someone’s public key</a:t>
            </a:r>
            <a:endParaRPr lang="en-US" altLang="en-US" sz="2800" dirty="0"/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Note that a cert </a:t>
            </a:r>
            <a:r>
              <a:rPr lang="en-US" altLang="en-US" sz="2400" dirty="0">
                <a:solidFill>
                  <a:srgbClr val="FF0000"/>
                </a:solidFill>
              </a:rPr>
              <a:t>does not say anything about the identity</a:t>
            </a:r>
            <a:r>
              <a:rPr lang="en-US" altLang="en-US" sz="2400" dirty="0"/>
              <a:t> of who </a:t>
            </a:r>
            <a:r>
              <a:rPr lang="en-US" altLang="en-US" sz="2400" b="1" dirty="0">
                <a:solidFill>
                  <a:srgbClr val="FF0000"/>
                </a:solidFill>
              </a:rPr>
              <a:t>gives</a:t>
            </a:r>
            <a:r>
              <a:rPr lang="en-US" altLang="en-US" sz="2400" dirty="0"/>
              <a:t> you the cert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It simply states a given public key </a:t>
            </a:r>
            <a:r>
              <a:rPr lang="en-US" altLang="en-US" sz="2400" dirty="0" err="1">
                <a:solidFill>
                  <a:srgbClr val="008000"/>
                </a:solidFill>
              </a:rPr>
              <a:t>K</a:t>
            </a:r>
            <a:r>
              <a:rPr lang="en-US" altLang="en-US" sz="2400" baseline="-25000" dirty="0" err="1">
                <a:solidFill>
                  <a:srgbClr val="008000"/>
                </a:solidFill>
              </a:rPr>
              <a:t>Bob</a:t>
            </a:r>
            <a:r>
              <a:rPr lang="en-US" altLang="en-US" sz="2400" dirty="0"/>
              <a:t> belongs to Bob …</a:t>
            </a:r>
          </a:p>
          <a:p>
            <a:pPr lvl="2">
              <a:lnSpc>
                <a:spcPct val="90000"/>
              </a:lnSpc>
            </a:pPr>
            <a:r>
              <a:rPr lang="en-US" altLang="en-US" sz="2000" dirty="0"/>
              <a:t>… and </a:t>
            </a:r>
            <a:r>
              <a:rPr lang="en-US" altLang="en-US" sz="2000" dirty="0">
                <a:solidFill>
                  <a:srgbClr val="FF8000"/>
                </a:solidFill>
              </a:rPr>
              <a:t>backs up</a:t>
            </a:r>
            <a:r>
              <a:rPr lang="en-US" altLang="en-US" sz="2000" dirty="0"/>
              <a:t> this statement with a digital signature made using a </a:t>
            </a:r>
            <a:r>
              <a:rPr lang="en-US" altLang="en-US" sz="2000" dirty="0">
                <a:solidFill>
                  <a:srgbClr val="FF8000"/>
                </a:solidFill>
              </a:rPr>
              <a:t>different</a:t>
            </a:r>
            <a:r>
              <a:rPr lang="en-US" altLang="en-US" sz="2000" dirty="0"/>
              <a:t> public/private key pair, say from Alice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Bob then can prove his identity to you by </a:t>
            </a:r>
            <a:r>
              <a:rPr lang="en-US" altLang="en-US" sz="2800" i="1" dirty="0">
                <a:solidFill>
                  <a:srgbClr val="0000FF"/>
                </a:solidFill>
              </a:rPr>
              <a:t>you sending him</a:t>
            </a:r>
            <a:r>
              <a:rPr lang="en-US" altLang="en-US" sz="2800" dirty="0"/>
              <a:t> something encrypted with </a:t>
            </a:r>
            <a:r>
              <a:rPr lang="en-US" altLang="en-US" sz="2800" dirty="0" err="1">
                <a:solidFill>
                  <a:srgbClr val="008000"/>
                </a:solidFill>
              </a:rPr>
              <a:t>K</a:t>
            </a:r>
            <a:r>
              <a:rPr lang="en-US" altLang="en-US" sz="2800" baseline="-25000" dirty="0" err="1">
                <a:solidFill>
                  <a:srgbClr val="008000"/>
                </a:solidFill>
              </a:rPr>
              <a:t>Bob</a:t>
            </a:r>
            <a:r>
              <a:rPr lang="en-US" altLang="en-US" sz="2800" dirty="0"/>
              <a:t> …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… which he then demonstrates he can read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… or by </a:t>
            </a:r>
            <a:r>
              <a:rPr lang="en-US" altLang="en-US" sz="2800" i="1" dirty="0"/>
              <a:t>signing</a:t>
            </a:r>
            <a:r>
              <a:rPr lang="en-US" altLang="en-US" sz="2800" dirty="0"/>
              <a:t> something he demonstrably uses</a:t>
            </a:r>
          </a:p>
          <a:p>
            <a:pPr>
              <a:lnSpc>
                <a:spcPct val="90000"/>
              </a:lnSpc>
            </a:pPr>
            <a:r>
              <a:rPr lang="en-US" altLang="en-US" sz="2800" dirty="0"/>
              <a:t>Works provided you </a:t>
            </a:r>
            <a:r>
              <a:rPr lang="en-US" altLang="en-US" sz="2800" dirty="0">
                <a:solidFill>
                  <a:srgbClr val="FF8000"/>
                </a:solidFill>
              </a:rPr>
              <a:t>trust</a:t>
            </a:r>
            <a:r>
              <a:rPr lang="en-US" altLang="en-US" sz="2800" dirty="0"/>
              <a:t> that you have a valid copy of Alice’s public key …</a:t>
            </a:r>
          </a:p>
          <a:p>
            <a:pPr lvl="1">
              <a:lnSpc>
                <a:spcPct val="90000"/>
              </a:lnSpc>
            </a:pPr>
            <a:r>
              <a:rPr lang="en-US" altLang="en-US" sz="2400" dirty="0"/>
              <a:t>… and you </a:t>
            </a:r>
            <a:r>
              <a:rPr lang="en-US" altLang="en-US" sz="2400" dirty="0">
                <a:solidFill>
                  <a:srgbClr val="FF8000"/>
                </a:solidFill>
              </a:rPr>
              <a:t>trust</a:t>
            </a:r>
            <a:r>
              <a:rPr lang="en-US" altLang="en-US" sz="2400" dirty="0"/>
              <a:t> Alice to use </a:t>
            </a:r>
            <a:r>
              <a:rPr lang="en-US" altLang="en-US" sz="2400" dirty="0">
                <a:solidFill>
                  <a:srgbClr val="008000"/>
                </a:solidFill>
              </a:rPr>
              <a:t>prudence</a:t>
            </a:r>
            <a:r>
              <a:rPr lang="en-US" altLang="en-US" sz="2400" dirty="0"/>
              <a:t> when she signs other people’s keys, such as Bob’s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1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035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TLS Protocol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32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 dirty="0">
                <a:latin typeface="Courier New" charset="0"/>
              </a:rPr>
              <a:t>HTTPS</a:t>
            </a:r>
            <a:r>
              <a:rPr lang="en-US" altLang="en-US" dirty="0"/>
              <a:t> Connection (SSL / TLS)</a:t>
            </a:r>
          </a:p>
        </p:txBody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724400" cy="5105400"/>
          </a:xfrm>
        </p:spPr>
        <p:txBody>
          <a:bodyPr>
            <a:normAutofit fontScale="92500"/>
          </a:bodyPr>
          <a:lstStyle/>
          <a:p>
            <a:r>
              <a:rPr lang="en-US" altLang="en-US" sz="2400" dirty="0"/>
              <a:t>Browser (client) connects via TCP to </a:t>
            </a:r>
            <a:r>
              <a:rPr lang="en-US" altLang="en-US" sz="2400" b="1" dirty="0" smtClean="0">
                <a:latin typeface="Courier New" charset="0"/>
              </a:rPr>
              <a:t>HTTPS</a:t>
            </a:r>
            <a:r>
              <a:rPr lang="en-US" altLang="en-US" sz="2400" dirty="0" smtClean="0"/>
              <a:t> </a:t>
            </a:r>
            <a:r>
              <a:rPr lang="en-US" altLang="en-US" sz="2400" dirty="0"/>
              <a:t>server</a:t>
            </a:r>
          </a:p>
          <a:p>
            <a:r>
              <a:rPr lang="en-US" altLang="en-US" sz="2400" dirty="0"/>
              <a:t>Client picks 256-bit random number </a:t>
            </a:r>
            <a:r>
              <a:rPr lang="en-US" altLang="en-US" sz="2400" dirty="0">
                <a:solidFill>
                  <a:srgbClr val="0000FF"/>
                </a:solidFill>
              </a:rPr>
              <a:t>R</a:t>
            </a:r>
            <a:r>
              <a:rPr lang="en-US" altLang="en-US" sz="2400" baseline="-25000" dirty="0">
                <a:solidFill>
                  <a:srgbClr val="0000FF"/>
                </a:solidFill>
              </a:rPr>
              <a:t>B</a:t>
            </a:r>
            <a:r>
              <a:rPr lang="en-US" altLang="en-US" sz="2400" dirty="0"/>
              <a:t>, sends over list of crypto protocols it supports</a:t>
            </a:r>
          </a:p>
          <a:p>
            <a:r>
              <a:rPr lang="en-US" altLang="en-US" sz="2400" dirty="0"/>
              <a:t>Server picks 256-bit random number </a:t>
            </a:r>
            <a:r>
              <a:rPr lang="en-US" altLang="en-US" sz="2400" dirty="0">
                <a:solidFill>
                  <a:srgbClr val="FF0000"/>
                </a:solidFill>
              </a:rPr>
              <a:t>R</a:t>
            </a:r>
            <a:r>
              <a:rPr lang="en-US" altLang="en-US" sz="2400" baseline="-25000" dirty="0">
                <a:solidFill>
                  <a:srgbClr val="FF0000"/>
                </a:solidFill>
              </a:rPr>
              <a:t>S</a:t>
            </a:r>
            <a:r>
              <a:rPr lang="en-US" altLang="en-US" sz="2400" dirty="0"/>
              <a:t>, selects protocols to use for this session</a:t>
            </a:r>
          </a:p>
          <a:p>
            <a:r>
              <a:rPr lang="en-US" altLang="en-US" sz="2400" dirty="0"/>
              <a:t>Server sends over its certificate</a:t>
            </a:r>
            <a:endParaRPr lang="en-US" altLang="en-US" sz="2600" dirty="0"/>
          </a:p>
          <a:p>
            <a:r>
              <a:rPr lang="en-US" altLang="en-US" sz="2400" dirty="0"/>
              <a:t>(all of this is in the clear)</a:t>
            </a:r>
          </a:p>
          <a:p>
            <a:r>
              <a:rPr lang="en-US" altLang="en-US" sz="2400" b="1" i="1" dirty="0">
                <a:solidFill>
                  <a:schemeClr val="folHlink"/>
                </a:solidFill>
              </a:rPr>
              <a:t>Client now validates cert</a:t>
            </a:r>
          </a:p>
        </p:txBody>
      </p:sp>
      <p:grpSp>
        <p:nvGrpSpPr>
          <p:cNvPr id="603140" name="Group 4"/>
          <p:cNvGrpSpPr>
            <a:grpSpLocks/>
          </p:cNvGrpSpPr>
          <p:nvPr/>
        </p:nvGrpSpPr>
        <p:grpSpPr bwMode="auto">
          <a:xfrm>
            <a:off x="5510213" y="1895475"/>
            <a:ext cx="2871787" cy="609600"/>
            <a:chOff x="3615" y="1200"/>
            <a:chExt cx="1809" cy="384"/>
          </a:xfrm>
        </p:grpSpPr>
        <p:sp>
          <p:nvSpPr>
            <p:cNvPr id="603141" name="Line 5"/>
            <p:cNvSpPr>
              <a:spLocks noChangeShapeType="1"/>
            </p:cNvSpPr>
            <p:nvPr/>
          </p:nvSpPr>
          <p:spPr bwMode="auto">
            <a:xfrm rot="5400000" flipV="1">
              <a:off x="4367" y="527"/>
              <a:ext cx="305" cy="1809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42" name="Text Box 6"/>
            <p:cNvSpPr txBox="1">
              <a:spLocks noChangeArrowheads="1"/>
            </p:cNvSpPr>
            <p:nvPr/>
          </p:nvSpPr>
          <p:spPr bwMode="auto">
            <a:xfrm rot="605430">
              <a:off x="4416" y="1200"/>
              <a:ext cx="4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  <a:latin typeface="Times New Roman" charset="0"/>
                </a:rPr>
                <a:t>SYN</a:t>
              </a:r>
            </a:p>
          </p:txBody>
        </p:sp>
      </p:grpSp>
      <p:grpSp>
        <p:nvGrpSpPr>
          <p:cNvPr id="603143" name="Group 7"/>
          <p:cNvGrpSpPr>
            <a:grpSpLocks/>
          </p:cNvGrpSpPr>
          <p:nvPr/>
        </p:nvGrpSpPr>
        <p:grpSpPr bwMode="auto">
          <a:xfrm>
            <a:off x="5486400" y="2505075"/>
            <a:ext cx="2819400" cy="596900"/>
            <a:chOff x="3600" y="1584"/>
            <a:chExt cx="1776" cy="376"/>
          </a:xfrm>
        </p:grpSpPr>
        <p:sp>
          <p:nvSpPr>
            <p:cNvPr id="603144" name="Line 8"/>
            <p:cNvSpPr>
              <a:spLocks noChangeShapeType="1"/>
            </p:cNvSpPr>
            <p:nvPr/>
          </p:nvSpPr>
          <p:spPr bwMode="auto">
            <a:xfrm rot="5400000">
              <a:off x="4324" y="908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45" name="Text Box 9"/>
            <p:cNvSpPr txBox="1">
              <a:spLocks noChangeArrowheads="1"/>
            </p:cNvSpPr>
            <p:nvPr/>
          </p:nvSpPr>
          <p:spPr bwMode="auto">
            <a:xfrm rot="10146980" flipH="1" flipV="1">
              <a:off x="3936" y="1584"/>
              <a:ext cx="8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FF3300"/>
                  </a:solidFill>
                  <a:latin typeface="Times New Roman" charset="0"/>
                </a:rPr>
                <a:t>SYN ACK</a:t>
              </a:r>
            </a:p>
          </p:txBody>
        </p:sp>
      </p:grpSp>
      <p:grpSp>
        <p:nvGrpSpPr>
          <p:cNvPr id="603146" name="Group 10"/>
          <p:cNvGrpSpPr>
            <a:grpSpLocks/>
          </p:cNvGrpSpPr>
          <p:nvPr/>
        </p:nvGrpSpPr>
        <p:grpSpPr bwMode="auto">
          <a:xfrm>
            <a:off x="5486400" y="3190875"/>
            <a:ext cx="2895600" cy="762000"/>
            <a:chOff x="3600" y="2016"/>
            <a:chExt cx="1824" cy="480"/>
          </a:xfrm>
        </p:grpSpPr>
        <p:sp>
          <p:nvSpPr>
            <p:cNvPr id="603147" name="Line 11"/>
            <p:cNvSpPr>
              <a:spLocks noChangeShapeType="1"/>
            </p:cNvSpPr>
            <p:nvPr/>
          </p:nvSpPr>
          <p:spPr bwMode="auto">
            <a:xfrm rot="5400000" flipV="1">
              <a:off x="4286" y="1358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48" name="Text Box 12"/>
            <p:cNvSpPr txBox="1">
              <a:spLocks noChangeArrowheads="1"/>
            </p:cNvSpPr>
            <p:nvPr/>
          </p:nvSpPr>
          <p:spPr bwMode="auto">
            <a:xfrm rot="660000">
              <a:off x="4320" y="2016"/>
              <a:ext cx="45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  <a:latin typeface="Times New Roman" charset="0"/>
                </a:rPr>
                <a:t>ACK</a:t>
              </a:r>
            </a:p>
          </p:txBody>
        </p:sp>
      </p:grpSp>
      <p:sp>
        <p:nvSpPr>
          <p:cNvPr id="603149" name="Line 13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3150" name="Line 14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03151" name="Text Box 15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603152" name="Text Box 16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 dirty="0">
              <a:solidFill>
                <a:srgbClr val="FF3300"/>
              </a:solidFill>
              <a:latin typeface="Times New Roman" charset="0"/>
            </a:endParaRPr>
          </a:p>
        </p:txBody>
      </p:sp>
      <p:grpSp>
        <p:nvGrpSpPr>
          <p:cNvPr id="603153" name="Group 17"/>
          <p:cNvGrpSpPr>
            <a:grpSpLocks/>
          </p:cNvGrpSpPr>
          <p:nvPr/>
        </p:nvGrpSpPr>
        <p:grpSpPr bwMode="auto">
          <a:xfrm>
            <a:off x="5486400" y="3952875"/>
            <a:ext cx="3200400" cy="1295400"/>
            <a:chOff x="3600" y="2496"/>
            <a:chExt cx="2016" cy="816"/>
          </a:xfrm>
        </p:grpSpPr>
        <p:sp>
          <p:nvSpPr>
            <p:cNvPr id="603154" name="Line 18"/>
            <p:cNvSpPr>
              <a:spLocks noChangeShapeType="1"/>
            </p:cNvSpPr>
            <p:nvPr/>
          </p:nvSpPr>
          <p:spPr bwMode="auto">
            <a:xfrm rot="5400000" flipV="1">
              <a:off x="4224" y="2112"/>
              <a:ext cx="576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55" name="Text Box 19"/>
            <p:cNvSpPr txBox="1">
              <a:spLocks noChangeArrowheads="1"/>
            </p:cNvSpPr>
            <p:nvPr/>
          </p:nvSpPr>
          <p:spPr bwMode="auto">
            <a:xfrm rot="1003808">
              <a:off x="3696" y="2496"/>
              <a:ext cx="1920" cy="5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1600" b="1">
                  <a:solidFill>
                    <a:srgbClr val="0000FF"/>
                  </a:solidFill>
                  <a:latin typeface="Times New Roman" charset="0"/>
                </a:rPr>
                <a:t>Hello.  My rnd # = R</a:t>
              </a:r>
              <a:r>
                <a:rPr lang="en-US" altLang="en-US" sz="1600" b="1" baseline="-25000">
                  <a:solidFill>
                    <a:srgbClr val="0000FF"/>
                  </a:solidFill>
                  <a:latin typeface="Times New Roman" charset="0"/>
                </a:rPr>
                <a:t>B</a:t>
              </a:r>
              <a:r>
                <a:rPr lang="en-US" altLang="en-US" sz="1600" b="1">
                  <a:solidFill>
                    <a:srgbClr val="0000FF"/>
                  </a:solidFill>
                  <a:latin typeface="Times New Roman" charset="0"/>
                </a:rPr>
                <a:t>.  I support</a:t>
              </a:r>
              <a:endParaRPr lang="en-US" altLang="en-US" sz="1600">
                <a:solidFill>
                  <a:srgbClr val="0000FF"/>
                </a:solidFill>
                <a:latin typeface="Times New Roman" charset="0"/>
              </a:endParaRPr>
            </a:p>
            <a:p>
              <a:r>
                <a:rPr lang="en-US" altLang="en-US" sz="1600" b="1">
                  <a:solidFill>
                    <a:srgbClr val="0000FF"/>
                  </a:solidFill>
                  <a:latin typeface="Times New Roman" charset="0"/>
                </a:rPr>
                <a:t>(TLS+RSA+AES128+SHA1)</a:t>
              </a:r>
              <a:r>
                <a:rPr lang="en-US" altLang="en-US" sz="1600">
                  <a:solidFill>
                    <a:srgbClr val="0000FF"/>
                  </a:solidFill>
                  <a:latin typeface="Times New Roman" charset="0"/>
                </a:rPr>
                <a:t> or</a:t>
              </a:r>
            </a:p>
            <a:p>
              <a:r>
                <a:rPr lang="en-US" altLang="en-US" sz="1600" b="1">
                  <a:solidFill>
                    <a:srgbClr val="0000FF"/>
                  </a:solidFill>
                  <a:latin typeface="Times New Roman" charset="0"/>
                </a:rPr>
                <a:t>(SSL+RSA+3DES+MD5) </a:t>
              </a:r>
              <a:r>
                <a:rPr lang="en-US" altLang="en-US" sz="1600">
                  <a:solidFill>
                    <a:srgbClr val="0000FF"/>
                  </a:solidFill>
                  <a:latin typeface="Times New Roman" charset="0"/>
                </a:rPr>
                <a:t>or  …</a:t>
              </a:r>
            </a:p>
          </p:txBody>
        </p:sp>
      </p:grpSp>
      <p:grpSp>
        <p:nvGrpSpPr>
          <p:cNvPr id="603156" name="Group 20"/>
          <p:cNvGrpSpPr>
            <a:grpSpLocks/>
          </p:cNvGrpSpPr>
          <p:nvPr/>
        </p:nvGrpSpPr>
        <p:grpSpPr bwMode="auto">
          <a:xfrm>
            <a:off x="5486400" y="5172075"/>
            <a:ext cx="2971800" cy="887413"/>
            <a:chOff x="3600" y="3264"/>
            <a:chExt cx="1872" cy="559"/>
          </a:xfrm>
        </p:grpSpPr>
        <p:sp>
          <p:nvSpPr>
            <p:cNvPr id="603157" name="Line 21"/>
            <p:cNvSpPr>
              <a:spLocks noChangeShapeType="1"/>
            </p:cNvSpPr>
            <p:nvPr/>
          </p:nvSpPr>
          <p:spPr bwMode="auto">
            <a:xfrm rot="5400000">
              <a:off x="4352" y="2704"/>
              <a:ext cx="367" cy="18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58" name="Text Box 22"/>
            <p:cNvSpPr txBox="1">
              <a:spLocks noChangeArrowheads="1"/>
            </p:cNvSpPr>
            <p:nvPr/>
          </p:nvSpPr>
          <p:spPr bwMode="auto">
            <a:xfrm rot="10146980" flipH="1" flipV="1">
              <a:off x="3696" y="3264"/>
              <a:ext cx="1631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1600" b="1">
                  <a:solidFill>
                    <a:srgbClr val="FF0000"/>
                  </a:solidFill>
                  <a:latin typeface="Times New Roman" charset="0"/>
                </a:rPr>
                <a:t>My rnd # = R</a:t>
              </a:r>
              <a:r>
                <a:rPr lang="en-US" altLang="en-US" sz="1600" b="1" baseline="-25000">
                  <a:solidFill>
                    <a:srgbClr val="FF0000"/>
                  </a:solidFill>
                  <a:latin typeface="Times New Roman" charset="0"/>
                </a:rPr>
                <a:t>S</a:t>
              </a:r>
              <a:r>
                <a:rPr lang="en-US" altLang="en-US" sz="1600" b="1">
                  <a:solidFill>
                    <a:srgbClr val="FF0000"/>
                  </a:solidFill>
                  <a:latin typeface="Times New Roman" charset="0"/>
                </a:rPr>
                <a:t>.  Let’s use</a:t>
              </a:r>
              <a:endParaRPr lang="en-US" altLang="en-US" sz="2000">
                <a:solidFill>
                  <a:srgbClr val="FF0000"/>
                </a:solidFill>
                <a:latin typeface="Times New Roman" charset="0"/>
              </a:endParaRPr>
            </a:p>
            <a:p>
              <a:r>
                <a:rPr lang="en-US" altLang="en-US" sz="1600" b="1">
                  <a:solidFill>
                    <a:srgbClr val="FF0000"/>
                  </a:solidFill>
                  <a:latin typeface="Times New Roman" charset="0"/>
                </a:rPr>
                <a:t>TLS+RSA+AES128+SHA1</a:t>
              </a:r>
            </a:p>
          </p:txBody>
        </p:sp>
      </p:grpSp>
      <p:grpSp>
        <p:nvGrpSpPr>
          <p:cNvPr id="603159" name="Group 23"/>
          <p:cNvGrpSpPr>
            <a:grpSpLocks/>
          </p:cNvGrpSpPr>
          <p:nvPr/>
        </p:nvGrpSpPr>
        <p:grpSpPr bwMode="auto">
          <a:xfrm>
            <a:off x="5486400" y="5791200"/>
            <a:ext cx="2971800" cy="582613"/>
            <a:chOff x="3600" y="3792"/>
            <a:chExt cx="1872" cy="367"/>
          </a:xfrm>
        </p:grpSpPr>
        <p:sp>
          <p:nvSpPr>
            <p:cNvPr id="603160" name="Line 24"/>
            <p:cNvSpPr>
              <a:spLocks noChangeShapeType="1"/>
            </p:cNvSpPr>
            <p:nvPr/>
          </p:nvSpPr>
          <p:spPr bwMode="auto">
            <a:xfrm rot="5400000">
              <a:off x="4352" y="3040"/>
              <a:ext cx="367" cy="18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61" name="Text Box 25"/>
            <p:cNvSpPr txBox="1">
              <a:spLocks noChangeArrowheads="1"/>
            </p:cNvSpPr>
            <p:nvPr/>
          </p:nvSpPr>
          <p:spPr bwMode="auto">
            <a:xfrm rot="10146980" flipH="1" flipV="1">
              <a:off x="3984" y="3792"/>
              <a:ext cx="105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1600" b="1">
                  <a:solidFill>
                    <a:srgbClr val="FF0000"/>
                  </a:solidFill>
                  <a:latin typeface="Times New Roman" charset="0"/>
                </a:rPr>
                <a:t>Here’s my cert</a:t>
              </a:r>
            </a:p>
          </p:txBody>
        </p:sp>
      </p:grpSp>
      <p:grpSp>
        <p:nvGrpSpPr>
          <p:cNvPr id="603162" name="Group 26"/>
          <p:cNvGrpSpPr>
            <a:grpSpLocks/>
          </p:cNvGrpSpPr>
          <p:nvPr/>
        </p:nvGrpSpPr>
        <p:grpSpPr bwMode="auto">
          <a:xfrm>
            <a:off x="5775325" y="6172200"/>
            <a:ext cx="2470150" cy="427038"/>
            <a:chOff x="3638" y="3888"/>
            <a:chExt cx="1556" cy="269"/>
          </a:xfrm>
        </p:grpSpPr>
        <p:sp>
          <p:nvSpPr>
            <p:cNvPr id="603163" name="Rectangle 27"/>
            <p:cNvSpPr>
              <a:spLocks noChangeArrowheads="1"/>
            </p:cNvSpPr>
            <p:nvPr/>
          </p:nvSpPr>
          <p:spPr bwMode="auto">
            <a:xfrm rot="-646924">
              <a:off x="3696" y="3888"/>
              <a:ext cx="1488" cy="201"/>
            </a:xfrm>
            <a:prstGeom prst="rect">
              <a:avLst/>
            </a:prstGeom>
            <a:solidFill>
              <a:srgbClr val="339966">
                <a:alpha val="64999"/>
              </a:srgb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03164" name="Text Box 28"/>
            <p:cNvSpPr txBox="1">
              <a:spLocks noChangeArrowheads="1"/>
            </p:cNvSpPr>
            <p:nvPr/>
          </p:nvSpPr>
          <p:spPr bwMode="auto">
            <a:xfrm rot="20940000">
              <a:off x="3638" y="3907"/>
              <a:ext cx="1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1">
                  <a:latin typeface="Courier New" charset="0"/>
                </a:rPr>
                <a:t>~2-3 KB of data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38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3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03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031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03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3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685800"/>
          </a:xfrm>
        </p:spPr>
        <p:txBody>
          <a:bodyPr/>
          <a:lstStyle/>
          <a:p>
            <a:r>
              <a:rPr lang="en-US" altLang="en-US" sz="4000">
                <a:latin typeface="Courier New" charset="0"/>
              </a:rPr>
              <a:t>HTTPS</a:t>
            </a:r>
            <a:r>
              <a:rPr lang="en-US" altLang="en-US"/>
              <a:t> Connection (SSL / TLS), con’t</a:t>
            </a:r>
          </a:p>
        </p:txBody>
      </p:sp>
      <p:sp>
        <p:nvSpPr>
          <p:cNvPr id="7618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4572000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For RSA, browser constructs long</a:t>
            </a:r>
            <a:br>
              <a:rPr lang="en-US" altLang="en-US" sz="1800" dirty="0"/>
            </a:br>
            <a:r>
              <a:rPr lang="en-US" altLang="en-US" sz="1800" dirty="0"/>
              <a:t>(368 bits) “Premaster Secret” </a:t>
            </a:r>
            <a:r>
              <a:rPr lang="en-US" altLang="en-US" sz="1800" b="1" dirty="0">
                <a:solidFill>
                  <a:srgbClr val="006B01"/>
                </a:solidFill>
              </a:rPr>
              <a:t>PS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Browser sends </a:t>
            </a:r>
            <a:r>
              <a:rPr lang="en-US" altLang="en-US" sz="1800" dirty="0">
                <a:solidFill>
                  <a:srgbClr val="006B01"/>
                </a:solidFill>
              </a:rPr>
              <a:t>PS</a:t>
            </a:r>
            <a:r>
              <a:rPr lang="en-US" altLang="en-US" sz="1800" dirty="0"/>
              <a:t> encrypted using </a:t>
            </a:r>
            <a:r>
              <a:rPr lang="en-US" altLang="en-US" sz="1800" dirty="0" smtClean="0"/>
              <a:t>server’s </a:t>
            </a:r>
            <a:r>
              <a:rPr lang="en-US" altLang="en-US" sz="1800" dirty="0"/>
              <a:t>public RSA key </a:t>
            </a:r>
            <a:r>
              <a:rPr lang="en-US" altLang="en-US" sz="1800" dirty="0" err="1" smtClean="0">
                <a:solidFill>
                  <a:srgbClr val="0000FF"/>
                </a:solidFill>
              </a:rPr>
              <a:t>K</a:t>
            </a:r>
            <a:r>
              <a:rPr lang="en-US" altLang="en-US" sz="1800" baseline="-25000" dirty="0" err="1" smtClean="0">
                <a:solidFill>
                  <a:srgbClr val="0000FF"/>
                </a:solidFill>
              </a:rPr>
              <a:t>Server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Using </a:t>
            </a:r>
            <a:r>
              <a:rPr lang="en-US" altLang="en-US" sz="1800" dirty="0">
                <a:solidFill>
                  <a:srgbClr val="006B01"/>
                </a:solidFill>
              </a:rPr>
              <a:t>PS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0000FF"/>
                </a:solidFill>
              </a:rPr>
              <a:t>R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and </a:t>
            </a:r>
            <a:r>
              <a:rPr lang="en-US" altLang="en-US" sz="1800" dirty="0">
                <a:solidFill>
                  <a:srgbClr val="FF0000"/>
                </a:solidFill>
              </a:rPr>
              <a:t>R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, browser &amp; server derive </a:t>
            </a:r>
            <a:r>
              <a:rPr lang="en-US" altLang="en-US" sz="1800" dirty="0" err="1"/>
              <a:t>symm</a:t>
            </a:r>
            <a:r>
              <a:rPr lang="en-US" altLang="en-US" sz="1800" dirty="0"/>
              <a:t>. </a:t>
            </a:r>
            <a:r>
              <a:rPr lang="en-US" altLang="en-US" sz="1800" i="1" dirty="0"/>
              <a:t>cipher keys</a:t>
            </a:r>
            <a:r>
              <a:rPr lang="en-US" altLang="en-US" sz="1800" dirty="0"/>
              <a:t/>
            </a:r>
            <a:br>
              <a:rPr lang="en-US" altLang="en-US" sz="1800" dirty="0"/>
            </a:b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0000FF"/>
                </a:solidFill>
              </a:rPr>
              <a:t>C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C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 &amp; MAC </a:t>
            </a:r>
            <a:r>
              <a:rPr lang="en-US" altLang="en-US" sz="1800" i="1" dirty="0"/>
              <a:t>integrity keys</a:t>
            </a:r>
            <a:r>
              <a:rPr lang="en-US" altLang="en-US" sz="1800" dirty="0"/>
              <a:t> (</a:t>
            </a:r>
            <a:r>
              <a:rPr lang="en-US" altLang="en-US" sz="1800" dirty="0">
                <a:solidFill>
                  <a:srgbClr val="0000FF"/>
                </a:solidFill>
              </a:rPr>
              <a:t>I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I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</a:t>
            </a:r>
          </a:p>
          <a:p>
            <a:pPr marL="561975" lvl="1">
              <a:lnSpc>
                <a:spcPct val="90000"/>
              </a:lnSpc>
            </a:pPr>
            <a:r>
              <a:rPr lang="en-US" altLang="en-US" sz="1600" dirty="0"/>
              <a:t>One pair to use in each direction</a:t>
            </a:r>
          </a:p>
        </p:txBody>
      </p:sp>
      <p:sp>
        <p:nvSpPr>
          <p:cNvPr id="761861" name="Line 5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1862" name="Line 6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1863" name="Text Box 7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761865" name="Line 9"/>
          <p:cNvSpPr>
            <a:spLocks noChangeShapeType="1"/>
          </p:cNvSpPr>
          <p:nvPr/>
        </p:nvSpPr>
        <p:spPr bwMode="auto">
          <a:xfrm rot="5400000">
            <a:off x="6642893" y="748507"/>
            <a:ext cx="582613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1866" name="Text Box 10"/>
          <p:cNvSpPr txBox="1">
            <a:spLocks noChangeArrowheads="1"/>
          </p:cNvSpPr>
          <p:nvPr/>
        </p:nvSpPr>
        <p:spPr bwMode="auto">
          <a:xfrm rot="10146980" flipH="1" flipV="1">
            <a:off x="6096000" y="1905000"/>
            <a:ext cx="1671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Here’s my cert</a:t>
            </a:r>
          </a:p>
        </p:txBody>
      </p:sp>
      <p:sp>
        <p:nvSpPr>
          <p:cNvPr id="761867" name="Rectangle 11"/>
          <p:cNvSpPr>
            <a:spLocks noChangeArrowheads="1"/>
          </p:cNvSpPr>
          <p:nvPr/>
        </p:nvSpPr>
        <p:spPr bwMode="auto">
          <a:xfrm rot="-646924">
            <a:off x="5791200" y="2286000"/>
            <a:ext cx="2362200" cy="319088"/>
          </a:xfrm>
          <a:prstGeom prst="rect">
            <a:avLst/>
          </a:prstGeom>
          <a:solidFill>
            <a:schemeClr val="bg2">
              <a:alpha val="64999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 sz="2000" b="1">
              <a:latin typeface="Courier New" charset="0"/>
            </a:endParaRPr>
          </a:p>
        </p:txBody>
      </p:sp>
      <p:sp>
        <p:nvSpPr>
          <p:cNvPr id="761868" name="Text Box 12"/>
          <p:cNvSpPr txBox="1">
            <a:spLocks noChangeArrowheads="1"/>
          </p:cNvSpPr>
          <p:nvPr/>
        </p:nvSpPr>
        <p:spPr bwMode="auto">
          <a:xfrm rot="20940000">
            <a:off x="5699125" y="2316163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~2-3 KB of data</a:t>
            </a:r>
          </a:p>
        </p:txBody>
      </p:sp>
      <p:grpSp>
        <p:nvGrpSpPr>
          <p:cNvPr id="761869" name="Group 13"/>
          <p:cNvGrpSpPr>
            <a:grpSpLocks/>
          </p:cNvGrpSpPr>
          <p:nvPr/>
        </p:nvGrpSpPr>
        <p:grpSpPr bwMode="auto">
          <a:xfrm>
            <a:off x="5486400" y="2894014"/>
            <a:ext cx="2895600" cy="760413"/>
            <a:chOff x="3456" y="1873"/>
            <a:chExt cx="1824" cy="479"/>
          </a:xfrm>
        </p:grpSpPr>
        <p:sp>
          <p:nvSpPr>
            <p:cNvPr id="761870" name="Line 14"/>
            <p:cNvSpPr>
              <a:spLocks noChangeShapeType="1"/>
            </p:cNvSpPr>
            <p:nvPr/>
          </p:nvSpPr>
          <p:spPr bwMode="auto">
            <a:xfrm rot="5400000" flipV="1">
              <a:off x="4142" y="1214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1871" name="Text Box 15"/>
            <p:cNvSpPr txBox="1">
              <a:spLocks noChangeArrowheads="1"/>
            </p:cNvSpPr>
            <p:nvPr/>
          </p:nvSpPr>
          <p:spPr bwMode="auto">
            <a:xfrm rot="660000">
              <a:off x="4102" y="1873"/>
              <a:ext cx="62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{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PS}</a:t>
              </a:r>
              <a:r>
                <a:rPr lang="en-US" altLang="en-US" sz="2000" baseline="-25000" dirty="0" err="1" smtClean="0">
                  <a:solidFill>
                    <a:srgbClr val="0000FF"/>
                  </a:solidFill>
                </a:rPr>
                <a:t>K</a:t>
              </a:r>
              <a:r>
                <a:rPr lang="en-US" altLang="en-US" sz="1400" baseline="-25000" dirty="0" err="1" smtClean="0">
                  <a:solidFill>
                    <a:srgbClr val="0000FF"/>
                  </a:solidFill>
                </a:rPr>
                <a:t>Server</a:t>
              </a:r>
              <a:endParaRPr lang="en-US" altLang="en-US" sz="14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61872" name="Rectangle 16"/>
          <p:cNvSpPr>
            <a:spLocks noChangeArrowheads="1"/>
          </p:cNvSpPr>
          <p:nvPr/>
        </p:nvSpPr>
        <p:spPr bwMode="auto">
          <a:xfrm>
            <a:off x="5019675" y="2738438"/>
            <a:ext cx="522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61873" name="Rectangle 17"/>
          <p:cNvSpPr>
            <a:spLocks noChangeArrowheads="1"/>
          </p:cNvSpPr>
          <p:nvPr/>
        </p:nvSpPr>
        <p:spPr bwMode="auto">
          <a:xfrm>
            <a:off x="8383588" y="3429000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61886" name="Text Box 30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1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6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8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860" grpId="0" build="p"/>
      <p:bldP spid="761872" grpId="0"/>
      <p:bldP spid="76187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685800"/>
          </a:xfrm>
        </p:spPr>
        <p:txBody>
          <a:bodyPr/>
          <a:lstStyle/>
          <a:p>
            <a:r>
              <a:rPr lang="en-US" altLang="en-US" sz="4000">
                <a:latin typeface="Courier New" charset="0"/>
              </a:rPr>
              <a:t>HTTPS</a:t>
            </a:r>
            <a:r>
              <a:rPr lang="en-US" altLang="en-US"/>
              <a:t> Connection (SSL / TLS), con’t</a:t>
            </a:r>
          </a:p>
        </p:txBody>
      </p:sp>
      <p:sp>
        <p:nvSpPr>
          <p:cNvPr id="76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4572000" cy="5257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For RSA, browser constructs long</a:t>
            </a:r>
            <a:br>
              <a:rPr lang="en-US" altLang="en-US" sz="1800" dirty="0"/>
            </a:br>
            <a:r>
              <a:rPr lang="en-US" altLang="en-US" sz="1800" dirty="0"/>
              <a:t>(368 bits) “Premaster Secret” </a:t>
            </a:r>
            <a:r>
              <a:rPr lang="en-US" altLang="en-US" sz="1800" b="1" dirty="0">
                <a:solidFill>
                  <a:srgbClr val="006B01"/>
                </a:solidFill>
              </a:rPr>
              <a:t>PS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Browser sends </a:t>
            </a:r>
            <a:r>
              <a:rPr lang="en-US" altLang="en-US" sz="1800" dirty="0">
                <a:solidFill>
                  <a:srgbClr val="006B01"/>
                </a:solidFill>
              </a:rPr>
              <a:t>PS</a:t>
            </a:r>
            <a:r>
              <a:rPr lang="en-US" altLang="en-US" sz="1800" dirty="0"/>
              <a:t> encrypted using </a:t>
            </a:r>
            <a:r>
              <a:rPr lang="en-US" altLang="en-US" sz="1800" dirty="0" smtClean="0"/>
              <a:t>server’s </a:t>
            </a:r>
            <a:r>
              <a:rPr lang="en-US" altLang="en-US" sz="1800" dirty="0"/>
              <a:t>public RSA key </a:t>
            </a:r>
            <a:r>
              <a:rPr lang="en-US" altLang="en-US" sz="1800" dirty="0" err="1" smtClean="0">
                <a:solidFill>
                  <a:srgbClr val="0000FF"/>
                </a:solidFill>
              </a:rPr>
              <a:t>K</a:t>
            </a:r>
            <a:r>
              <a:rPr lang="en-US" altLang="en-US" sz="1800" baseline="-25000" dirty="0" err="1" smtClean="0">
                <a:solidFill>
                  <a:srgbClr val="0000FF"/>
                </a:solidFill>
              </a:rPr>
              <a:t>Server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Using </a:t>
            </a:r>
            <a:r>
              <a:rPr lang="en-US" altLang="en-US" sz="1800" dirty="0">
                <a:solidFill>
                  <a:srgbClr val="006B01"/>
                </a:solidFill>
              </a:rPr>
              <a:t>PS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0000FF"/>
                </a:solidFill>
              </a:rPr>
              <a:t>R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and </a:t>
            </a:r>
            <a:r>
              <a:rPr lang="en-US" altLang="en-US" sz="1800" dirty="0">
                <a:solidFill>
                  <a:srgbClr val="FF0000"/>
                </a:solidFill>
              </a:rPr>
              <a:t>R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, browser &amp; server derive </a:t>
            </a:r>
            <a:r>
              <a:rPr lang="en-US" altLang="en-US" sz="1800" dirty="0" err="1"/>
              <a:t>symm</a:t>
            </a:r>
            <a:r>
              <a:rPr lang="en-US" altLang="en-US" sz="1800" dirty="0"/>
              <a:t>. </a:t>
            </a:r>
            <a:r>
              <a:rPr lang="en-US" altLang="en-US" sz="1800" i="1" dirty="0"/>
              <a:t>cipher keys</a:t>
            </a:r>
            <a:r>
              <a:rPr lang="en-US" altLang="en-US" sz="1800" dirty="0"/>
              <a:t/>
            </a:r>
            <a:br>
              <a:rPr lang="en-US" altLang="en-US" sz="1800" dirty="0"/>
            </a:br>
            <a:r>
              <a:rPr lang="en-US" altLang="en-US" sz="1800" dirty="0"/>
              <a:t>(</a:t>
            </a:r>
            <a:r>
              <a:rPr lang="en-US" altLang="en-US" sz="1800" dirty="0">
                <a:solidFill>
                  <a:srgbClr val="0000FF"/>
                </a:solidFill>
              </a:rPr>
              <a:t>C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C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 &amp; MAC </a:t>
            </a:r>
            <a:r>
              <a:rPr lang="en-US" altLang="en-US" sz="1800" i="1" dirty="0"/>
              <a:t>integrity keys</a:t>
            </a:r>
            <a:r>
              <a:rPr lang="en-US" altLang="en-US" sz="1800" dirty="0"/>
              <a:t> (</a:t>
            </a:r>
            <a:r>
              <a:rPr lang="en-US" altLang="en-US" sz="1800" dirty="0">
                <a:solidFill>
                  <a:srgbClr val="0000FF"/>
                </a:solidFill>
              </a:rPr>
              <a:t>I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I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</a:t>
            </a:r>
          </a:p>
          <a:p>
            <a:pPr marL="561975" lvl="1">
              <a:lnSpc>
                <a:spcPct val="90000"/>
              </a:lnSpc>
            </a:pPr>
            <a:r>
              <a:rPr lang="en-US" altLang="en-US" sz="1600" dirty="0"/>
              <a:t>One pair to use in each direction</a:t>
            </a:r>
          </a:p>
        </p:txBody>
      </p:sp>
      <p:sp>
        <p:nvSpPr>
          <p:cNvPr id="764932" name="Line 4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4933" name="Line 5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4934" name="Text Box 6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764936" name="Line 8"/>
          <p:cNvSpPr>
            <a:spLocks noChangeShapeType="1"/>
          </p:cNvSpPr>
          <p:nvPr/>
        </p:nvSpPr>
        <p:spPr bwMode="auto">
          <a:xfrm rot="5400000">
            <a:off x="6642893" y="748507"/>
            <a:ext cx="582613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4937" name="Text Box 9"/>
          <p:cNvSpPr txBox="1">
            <a:spLocks noChangeArrowheads="1"/>
          </p:cNvSpPr>
          <p:nvPr/>
        </p:nvSpPr>
        <p:spPr bwMode="auto">
          <a:xfrm rot="10146980" flipH="1" flipV="1">
            <a:off x="6096000" y="1905000"/>
            <a:ext cx="1671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Here’s my cert</a:t>
            </a:r>
          </a:p>
        </p:txBody>
      </p:sp>
      <p:sp>
        <p:nvSpPr>
          <p:cNvPr id="764938" name="Rectangle 10"/>
          <p:cNvSpPr>
            <a:spLocks noChangeArrowheads="1"/>
          </p:cNvSpPr>
          <p:nvPr/>
        </p:nvSpPr>
        <p:spPr bwMode="auto">
          <a:xfrm rot="-646924">
            <a:off x="5791200" y="2286000"/>
            <a:ext cx="2362200" cy="319088"/>
          </a:xfrm>
          <a:prstGeom prst="rect">
            <a:avLst/>
          </a:prstGeom>
          <a:solidFill>
            <a:schemeClr val="bg2">
              <a:alpha val="64999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 sz="2000" b="1">
              <a:latin typeface="Courier New" charset="0"/>
            </a:endParaRPr>
          </a:p>
        </p:txBody>
      </p:sp>
      <p:sp>
        <p:nvSpPr>
          <p:cNvPr id="764939" name="Text Box 11"/>
          <p:cNvSpPr txBox="1">
            <a:spLocks noChangeArrowheads="1"/>
          </p:cNvSpPr>
          <p:nvPr/>
        </p:nvSpPr>
        <p:spPr bwMode="auto">
          <a:xfrm rot="20940000">
            <a:off x="5699125" y="2316163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~2-3 KB of data</a:t>
            </a:r>
          </a:p>
        </p:txBody>
      </p:sp>
      <p:grpSp>
        <p:nvGrpSpPr>
          <p:cNvPr id="764940" name="Group 12"/>
          <p:cNvGrpSpPr>
            <a:grpSpLocks/>
          </p:cNvGrpSpPr>
          <p:nvPr/>
        </p:nvGrpSpPr>
        <p:grpSpPr bwMode="auto">
          <a:xfrm>
            <a:off x="5486400" y="2894014"/>
            <a:ext cx="2895600" cy="760413"/>
            <a:chOff x="3456" y="1873"/>
            <a:chExt cx="1824" cy="479"/>
          </a:xfrm>
        </p:grpSpPr>
        <p:sp>
          <p:nvSpPr>
            <p:cNvPr id="764941" name="Line 13"/>
            <p:cNvSpPr>
              <a:spLocks noChangeShapeType="1"/>
            </p:cNvSpPr>
            <p:nvPr/>
          </p:nvSpPr>
          <p:spPr bwMode="auto">
            <a:xfrm rot="5400000" flipV="1">
              <a:off x="4142" y="1214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b"/>
            <a:lstStyle/>
            <a:p>
              <a:endParaRPr lang="en-US"/>
            </a:p>
          </p:txBody>
        </p:sp>
        <p:sp>
          <p:nvSpPr>
            <p:cNvPr id="764942" name="Text Box 14"/>
            <p:cNvSpPr txBox="1">
              <a:spLocks noChangeArrowheads="1"/>
            </p:cNvSpPr>
            <p:nvPr/>
          </p:nvSpPr>
          <p:spPr bwMode="auto">
            <a:xfrm rot="660000">
              <a:off x="4104" y="1873"/>
              <a:ext cx="627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b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0000FF"/>
                  </a:solidFill>
                </a:rPr>
                <a:t>{</a:t>
              </a:r>
              <a:r>
                <a:rPr lang="en-US" altLang="en-US" sz="2000" dirty="0" smtClean="0">
                  <a:solidFill>
                    <a:srgbClr val="0000FF"/>
                  </a:solidFill>
                </a:rPr>
                <a:t>PS}</a:t>
              </a:r>
              <a:r>
                <a:rPr lang="en-US" altLang="en-US" sz="2000" baseline="-25000" dirty="0" err="1" smtClean="0">
                  <a:solidFill>
                    <a:srgbClr val="0000FF"/>
                  </a:solidFill>
                </a:rPr>
                <a:t>K</a:t>
              </a:r>
              <a:r>
                <a:rPr lang="en-US" altLang="en-US" sz="1400" baseline="-25000" dirty="0" err="1" smtClean="0">
                  <a:solidFill>
                    <a:srgbClr val="0000FF"/>
                  </a:solidFill>
                </a:rPr>
                <a:t>Server</a:t>
              </a:r>
              <a:endParaRPr lang="en-US" altLang="en-US" sz="2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64943" name="Rectangle 15"/>
          <p:cNvSpPr>
            <a:spLocks noChangeArrowheads="1"/>
          </p:cNvSpPr>
          <p:nvPr/>
        </p:nvSpPr>
        <p:spPr bwMode="auto">
          <a:xfrm>
            <a:off x="5019675" y="2738438"/>
            <a:ext cx="522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64944" name="Rectangle 16"/>
          <p:cNvSpPr>
            <a:spLocks noChangeArrowheads="1"/>
          </p:cNvSpPr>
          <p:nvPr/>
        </p:nvSpPr>
        <p:spPr bwMode="auto">
          <a:xfrm>
            <a:off x="8383588" y="3429000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64945" name="AutoShape 17"/>
          <p:cNvSpPr>
            <a:spLocks noChangeArrowheads="1"/>
          </p:cNvSpPr>
          <p:nvPr/>
        </p:nvSpPr>
        <p:spPr bwMode="auto">
          <a:xfrm>
            <a:off x="457199" y="4508921"/>
            <a:ext cx="6579705" cy="1964767"/>
          </a:xfrm>
          <a:prstGeom prst="wedgeRoundRectCallout">
            <a:avLst>
              <a:gd name="adj1" fmla="val -30662"/>
              <a:gd name="adj2" fmla="val -109913"/>
              <a:gd name="adj3" fmla="val 16667"/>
            </a:avLst>
          </a:prstGeom>
          <a:solidFill>
            <a:schemeClr val="accent1">
              <a:alpha val="73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These </a:t>
            </a:r>
            <a:r>
              <a:rPr lang="en-US" altLang="en-US" sz="2400" u="sng">
                <a:latin typeface="Tahoma" charset="0"/>
                <a:ea typeface="Tahoma" charset="0"/>
                <a:cs typeface="Tahoma" charset="0"/>
              </a:rPr>
              <a:t>seed</a:t>
            </a:r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 a cryptographically strong pseudo-random number generator (PRNG).</a:t>
            </a:r>
          </a:p>
          <a:p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Then browser &amp; server produce C</a:t>
            </a:r>
            <a:r>
              <a:rPr lang="en-US" altLang="en-US" sz="2400" baseline="-25000">
                <a:latin typeface="Tahoma" charset="0"/>
                <a:ea typeface="Tahoma" charset="0"/>
                <a:cs typeface="Tahoma" charset="0"/>
              </a:rPr>
              <a:t>B</a:t>
            </a:r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, C</a:t>
            </a:r>
            <a:r>
              <a:rPr lang="en-US" altLang="en-US" sz="2400" baseline="-25000">
                <a:latin typeface="Tahoma" charset="0"/>
                <a:ea typeface="Tahoma" charset="0"/>
                <a:cs typeface="Tahoma" charset="0"/>
              </a:rPr>
              <a:t>S</a:t>
            </a:r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, </a:t>
            </a:r>
            <a:r>
              <a:rPr lang="en-US" altLang="en-US" sz="2400" i="1">
                <a:latin typeface="Tahoma" charset="0"/>
                <a:ea typeface="Tahoma" charset="0"/>
                <a:cs typeface="Tahoma" charset="0"/>
              </a:rPr>
              <a:t>etc</a:t>
            </a:r>
            <a:r>
              <a:rPr lang="en-US" altLang="en-US" sz="2400">
                <a:latin typeface="Tahoma" charset="0"/>
                <a:ea typeface="Tahoma" charset="0"/>
                <a:cs typeface="Tahoma" charset="0"/>
              </a:rPr>
              <a:t>., by making repeated calls to the PRNG.</a:t>
            </a:r>
          </a:p>
        </p:txBody>
      </p:sp>
      <p:sp>
        <p:nvSpPr>
          <p:cNvPr id="764946" name="Oval 18"/>
          <p:cNvSpPr>
            <a:spLocks noChangeArrowheads="1"/>
          </p:cNvSpPr>
          <p:nvPr/>
        </p:nvSpPr>
        <p:spPr bwMode="auto">
          <a:xfrm>
            <a:off x="533400" y="2777993"/>
            <a:ext cx="2971800" cy="533400"/>
          </a:xfrm>
          <a:prstGeom prst="ellipse">
            <a:avLst/>
          </a:prstGeom>
          <a:solidFill>
            <a:schemeClr val="accent1">
              <a:alpha val="57001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4947" name="Text Box 19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7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572000"/>
            <a:ext cx="9906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878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685800"/>
          </a:xfrm>
        </p:spPr>
        <p:txBody>
          <a:bodyPr/>
          <a:lstStyle/>
          <a:p>
            <a:r>
              <a:rPr lang="en-US" altLang="en-US" sz="4000">
                <a:latin typeface="Courier New" charset="0"/>
              </a:rPr>
              <a:t>HTTPS</a:t>
            </a:r>
            <a:r>
              <a:rPr lang="en-US" altLang="en-US"/>
              <a:t> Connection (SSL / TLS), con’t</a:t>
            </a:r>
          </a:p>
        </p:txBody>
      </p:sp>
      <p:sp>
        <p:nvSpPr>
          <p:cNvPr id="7587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4572000" cy="525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2"/>
                </a:solidFill>
              </a:rPr>
              <a:t>For RSA, browser constructs long</a:t>
            </a:r>
            <a:br>
              <a:rPr lang="en-US" altLang="en-US" sz="1800" dirty="0">
                <a:solidFill>
                  <a:schemeClr val="bg2"/>
                </a:solidFill>
              </a:rPr>
            </a:br>
            <a:r>
              <a:rPr lang="en-US" altLang="en-US" sz="1800" dirty="0">
                <a:solidFill>
                  <a:schemeClr val="bg2"/>
                </a:solidFill>
              </a:rPr>
              <a:t>(368 bits) “Premaster Secret” </a:t>
            </a:r>
            <a:r>
              <a:rPr lang="en-US" altLang="en-US" sz="1800" b="1" dirty="0">
                <a:solidFill>
                  <a:schemeClr val="bg2"/>
                </a:solidFill>
              </a:rPr>
              <a:t>PS</a:t>
            </a:r>
            <a:endParaRPr lang="en-US" altLang="en-US" sz="18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2"/>
                </a:solidFill>
              </a:rPr>
              <a:t>Browser sends PS encrypted using </a:t>
            </a:r>
            <a:r>
              <a:rPr lang="en-US" altLang="en-US" sz="1800" dirty="0" smtClean="0">
                <a:solidFill>
                  <a:schemeClr val="bg2"/>
                </a:solidFill>
              </a:rPr>
              <a:t>server’s </a:t>
            </a:r>
            <a:r>
              <a:rPr lang="en-US" altLang="en-US" sz="1800" dirty="0">
                <a:solidFill>
                  <a:schemeClr val="bg2"/>
                </a:solidFill>
              </a:rPr>
              <a:t>public RSA key </a:t>
            </a:r>
            <a:r>
              <a:rPr lang="en-US" altLang="en-US" sz="1800" dirty="0" err="1" smtClean="0">
                <a:solidFill>
                  <a:schemeClr val="bg2"/>
                </a:solidFill>
              </a:rPr>
              <a:t>K</a:t>
            </a:r>
            <a:r>
              <a:rPr lang="en-US" altLang="en-US" sz="1800" baseline="-25000" dirty="0" err="1" smtClean="0">
                <a:solidFill>
                  <a:schemeClr val="bg2"/>
                </a:solidFill>
              </a:rPr>
              <a:t>Server</a:t>
            </a:r>
            <a:endParaRPr lang="en-US" altLang="en-US" sz="1800" dirty="0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800" dirty="0">
                <a:solidFill>
                  <a:schemeClr val="bg2"/>
                </a:solidFill>
              </a:rPr>
              <a:t>Using PS, R</a:t>
            </a:r>
            <a:r>
              <a:rPr lang="en-US" altLang="en-US" sz="1800" baseline="-25000" dirty="0">
                <a:solidFill>
                  <a:schemeClr val="bg2"/>
                </a:solidFill>
              </a:rPr>
              <a:t>B</a:t>
            </a:r>
            <a:r>
              <a:rPr lang="en-US" altLang="en-US" sz="1800" dirty="0">
                <a:solidFill>
                  <a:schemeClr val="bg2"/>
                </a:solidFill>
              </a:rPr>
              <a:t>, and R</a:t>
            </a:r>
            <a:r>
              <a:rPr lang="en-US" altLang="en-US" sz="1800" baseline="-25000" dirty="0">
                <a:solidFill>
                  <a:schemeClr val="bg2"/>
                </a:solidFill>
              </a:rPr>
              <a:t>S</a:t>
            </a:r>
            <a:r>
              <a:rPr lang="en-US" altLang="en-US" sz="1800" dirty="0">
                <a:solidFill>
                  <a:schemeClr val="bg2"/>
                </a:solidFill>
              </a:rPr>
              <a:t>, browser &amp; server derive </a:t>
            </a:r>
            <a:r>
              <a:rPr lang="en-US" altLang="en-US" sz="1800" dirty="0" err="1">
                <a:solidFill>
                  <a:schemeClr val="bg2"/>
                </a:solidFill>
              </a:rPr>
              <a:t>symm</a:t>
            </a:r>
            <a:r>
              <a:rPr lang="en-US" altLang="en-US" sz="1800" dirty="0">
                <a:solidFill>
                  <a:schemeClr val="bg2"/>
                </a:solidFill>
              </a:rPr>
              <a:t>. </a:t>
            </a:r>
            <a:r>
              <a:rPr lang="en-US" altLang="en-US" sz="1800" i="1" dirty="0">
                <a:solidFill>
                  <a:schemeClr val="bg2"/>
                </a:solidFill>
              </a:rPr>
              <a:t>cipher keys</a:t>
            </a:r>
            <a:r>
              <a:rPr lang="en-US" altLang="en-US" sz="1800" dirty="0">
                <a:solidFill>
                  <a:schemeClr val="bg2"/>
                </a:solidFill>
              </a:rPr>
              <a:t/>
            </a:r>
            <a:br>
              <a:rPr lang="en-US" altLang="en-US" sz="1800" dirty="0">
                <a:solidFill>
                  <a:schemeClr val="bg2"/>
                </a:solidFill>
              </a:rPr>
            </a:br>
            <a:r>
              <a:rPr lang="en-US" altLang="en-US" sz="1800" dirty="0">
                <a:solidFill>
                  <a:schemeClr val="bg2"/>
                </a:solidFill>
              </a:rPr>
              <a:t>(C</a:t>
            </a:r>
            <a:r>
              <a:rPr lang="en-US" altLang="en-US" sz="1800" baseline="-25000" dirty="0">
                <a:solidFill>
                  <a:schemeClr val="bg2"/>
                </a:solidFill>
              </a:rPr>
              <a:t>B</a:t>
            </a:r>
            <a:r>
              <a:rPr lang="en-US" altLang="en-US" sz="1800" dirty="0">
                <a:solidFill>
                  <a:schemeClr val="bg2"/>
                </a:solidFill>
              </a:rPr>
              <a:t>, C</a:t>
            </a:r>
            <a:r>
              <a:rPr lang="en-US" altLang="en-US" sz="1800" baseline="-25000" dirty="0">
                <a:solidFill>
                  <a:schemeClr val="bg2"/>
                </a:solidFill>
              </a:rPr>
              <a:t>S</a:t>
            </a:r>
            <a:r>
              <a:rPr lang="en-US" altLang="en-US" sz="1800" dirty="0">
                <a:solidFill>
                  <a:schemeClr val="bg2"/>
                </a:solidFill>
              </a:rPr>
              <a:t>) &amp; MAC </a:t>
            </a:r>
            <a:r>
              <a:rPr lang="en-US" altLang="en-US" sz="1800" i="1" dirty="0">
                <a:solidFill>
                  <a:schemeClr val="bg2"/>
                </a:solidFill>
              </a:rPr>
              <a:t>integrity keys</a:t>
            </a:r>
            <a:r>
              <a:rPr lang="en-US" altLang="en-US" sz="1800" dirty="0">
                <a:solidFill>
                  <a:schemeClr val="bg2"/>
                </a:solidFill>
              </a:rPr>
              <a:t> (I</a:t>
            </a:r>
            <a:r>
              <a:rPr lang="en-US" altLang="en-US" sz="1800" baseline="-25000" dirty="0">
                <a:solidFill>
                  <a:schemeClr val="bg2"/>
                </a:solidFill>
              </a:rPr>
              <a:t>B</a:t>
            </a:r>
            <a:r>
              <a:rPr lang="en-US" altLang="en-US" sz="1800" dirty="0">
                <a:solidFill>
                  <a:schemeClr val="bg2"/>
                </a:solidFill>
              </a:rPr>
              <a:t>, I</a:t>
            </a:r>
            <a:r>
              <a:rPr lang="en-US" altLang="en-US" sz="1800" baseline="-25000" dirty="0">
                <a:solidFill>
                  <a:schemeClr val="bg2"/>
                </a:solidFill>
              </a:rPr>
              <a:t>S</a:t>
            </a:r>
            <a:r>
              <a:rPr lang="en-US" altLang="en-US" sz="1800" dirty="0">
                <a:solidFill>
                  <a:schemeClr val="bg2"/>
                </a:solidFill>
              </a:rPr>
              <a:t>)</a:t>
            </a:r>
          </a:p>
          <a:p>
            <a:pPr marL="561975" lvl="1">
              <a:lnSpc>
                <a:spcPct val="90000"/>
              </a:lnSpc>
            </a:pPr>
            <a:r>
              <a:rPr lang="en-US" altLang="en-US" sz="1600" dirty="0">
                <a:solidFill>
                  <a:schemeClr val="bg2"/>
                </a:solidFill>
              </a:rPr>
              <a:t>One pair to use in each direction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Browser &amp; server exchange MACs computed over entire dialog so far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If good MAC, Browser displays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All subsequent communication encrypted w/ symmetric cipher (e.g., </a:t>
            </a:r>
            <a:r>
              <a:rPr lang="en-US" altLang="en-US" sz="1800" dirty="0">
                <a:solidFill>
                  <a:srgbClr val="0000FF"/>
                </a:solidFill>
              </a:rPr>
              <a:t>AES128</a:t>
            </a:r>
            <a:r>
              <a:rPr lang="en-US" altLang="en-US" sz="1800" dirty="0"/>
              <a:t>) cipher keys, MACs</a:t>
            </a:r>
          </a:p>
          <a:p>
            <a:pPr marL="561975" lvl="1">
              <a:lnSpc>
                <a:spcPct val="90000"/>
              </a:lnSpc>
            </a:pPr>
            <a:r>
              <a:rPr lang="en-US" altLang="en-US" sz="1600" dirty="0"/>
              <a:t>Messages </a:t>
            </a:r>
            <a:r>
              <a:rPr lang="en-US" altLang="en-US" sz="1600" dirty="0" smtClean="0"/>
              <a:t>also numbered </a:t>
            </a:r>
            <a:r>
              <a:rPr lang="en-US" altLang="en-US" sz="1600" dirty="0"/>
              <a:t>to </a:t>
            </a:r>
            <a:r>
              <a:rPr lang="en-US" altLang="en-US" sz="1600" dirty="0" smtClean="0"/>
              <a:t>thwart</a:t>
            </a:r>
            <a:br>
              <a:rPr lang="en-US" altLang="en-US" sz="1600" dirty="0" smtClean="0"/>
            </a:br>
            <a:r>
              <a:rPr lang="en-US" altLang="en-US" sz="1600" dirty="0" smtClean="0"/>
              <a:t>          </a:t>
            </a:r>
            <a:r>
              <a:rPr lang="en-US" altLang="en-US" sz="1600" dirty="0" smtClean="0">
                <a:solidFill>
                  <a:srgbClr val="FF0000"/>
                </a:solidFill>
              </a:rPr>
              <a:t>replay </a:t>
            </a:r>
            <a:r>
              <a:rPr lang="en-US" altLang="en-US" sz="1600" dirty="0">
                <a:solidFill>
                  <a:srgbClr val="FF0000"/>
                </a:solidFill>
              </a:rPr>
              <a:t>attacks</a:t>
            </a:r>
            <a:endParaRPr lang="en-US" altLang="en-US" sz="1600" dirty="0"/>
          </a:p>
        </p:txBody>
      </p:sp>
      <p:sp>
        <p:nvSpPr>
          <p:cNvPr id="758789" name="Line 5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90" name="Line 6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91" name="Text Box 7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758793" name="Line 9"/>
          <p:cNvSpPr>
            <a:spLocks noChangeShapeType="1"/>
          </p:cNvSpPr>
          <p:nvPr/>
        </p:nvSpPr>
        <p:spPr bwMode="auto">
          <a:xfrm rot="5400000">
            <a:off x="6642893" y="748507"/>
            <a:ext cx="582613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94" name="Text Box 10"/>
          <p:cNvSpPr txBox="1">
            <a:spLocks noChangeArrowheads="1"/>
          </p:cNvSpPr>
          <p:nvPr/>
        </p:nvSpPr>
        <p:spPr bwMode="auto">
          <a:xfrm rot="10146980" flipH="1" flipV="1">
            <a:off x="6096000" y="1905000"/>
            <a:ext cx="1671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Here’s my cert</a:t>
            </a:r>
          </a:p>
        </p:txBody>
      </p:sp>
      <p:sp>
        <p:nvSpPr>
          <p:cNvPr id="758795" name="Rectangle 11"/>
          <p:cNvSpPr>
            <a:spLocks noChangeArrowheads="1"/>
          </p:cNvSpPr>
          <p:nvPr/>
        </p:nvSpPr>
        <p:spPr bwMode="auto">
          <a:xfrm rot="-646924">
            <a:off x="5791200" y="2286000"/>
            <a:ext cx="2362200" cy="319088"/>
          </a:xfrm>
          <a:prstGeom prst="rect">
            <a:avLst/>
          </a:prstGeom>
          <a:solidFill>
            <a:schemeClr val="bg2">
              <a:alpha val="64999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 sz="2000" b="1">
              <a:latin typeface="Courier New" charset="0"/>
            </a:endParaRPr>
          </a:p>
        </p:txBody>
      </p:sp>
      <p:sp>
        <p:nvSpPr>
          <p:cNvPr id="758796" name="Text Box 12"/>
          <p:cNvSpPr txBox="1">
            <a:spLocks noChangeArrowheads="1"/>
          </p:cNvSpPr>
          <p:nvPr/>
        </p:nvSpPr>
        <p:spPr bwMode="auto">
          <a:xfrm rot="20940000">
            <a:off x="5699125" y="2316163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~2-3 KB of data</a:t>
            </a:r>
          </a:p>
        </p:txBody>
      </p:sp>
      <p:sp>
        <p:nvSpPr>
          <p:cNvPr id="758798" name="Line 14"/>
          <p:cNvSpPr>
            <a:spLocks noChangeShapeType="1"/>
          </p:cNvSpPr>
          <p:nvPr/>
        </p:nvSpPr>
        <p:spPr bwMode="auto">
          <a:xfrm rot="5400000" flipV="1">
            <a:off x="6575425" y="1847850"/>
            <a:ext cx="717550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799" name="Text Box 15"/>
          <p:cNvSpPr txBox="1">
            <a:spLocks noChangeArrowheads="1"/>
          </p:cNvSpPr>
          <p:nvPr/>
        </p:nvSpPr>
        <p:spPr bwMode="auto">
          <a:xfrm rot="660000">
            <a:off x="6512508" y="2893983"/>
            <a:ext cx="99578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 dirty="0">
                <a:solidFill>
                  <a:schemeClr val="bg2"/>
                </a:solidFill>
              </a:rPr>
              <a:t>{</a:t>
            </a:r>
            <a:r>
              <a:rPr lang="en-US" altLang="en-US" sz="2000" dirty="0" smtClean="0">
                <a:solidFill>
                  <a:schemeClr val="bg2"/>
                </a:solidFill>
              </a:rPr>
              <a:t>PS}</a:t>
            </a:r>
            <a:r>
              <a:rPr lang="en-US" altLang="en-US" sz="2000" baseline="-25000" dirty="0" err="1" smtClean="0">
                <a:solidFill>
                  <a:schemeClr val="bg2"/>
                </a:solidFill>
              </a:rPr>
              <a:t>K</a:t>
            </a:r>
            <a:r>
              <a:rPr lang="en-US" altLang="en-US" sz="1400" baseline="-25000" dirty="0" err="1" smtClean="0">
                <a:solidFill>
                  <a:schemeClr val="bg2"/>
                </a:solidFill>
              </a:rPr>
              <a:t>Server</a:t>
            </a:r>
            <a:endParaRPr lang="en-US" altLang="en-US" sz="1400" baseline="-25000" dirty="0">
              <a:solidFill>
                <a:srgbClr val="0000FF"/>
              </a:solidFill>
            </a:endParaRPr>
          </a:p>
        </p:txBody>
      </p:sp>
      <p:sp>
        <p:nvSpPr>
          <p:cNvPr id="758800" name="Rectangle 16"/>
          <p:cNvSpPr>
            <a:spLocks noChangeArrowheads="1"/>
          </p:cNvSpPr>
          <p:nvPr/>
        </p:nvSpPr>
        <p:spPr bwMode="auto">
          <a:xfrm>
            <a:off x="5019675" y="2738438"/>
            <a:ext cx="522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chemeClr val="bg2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58801" name="Rectangle 17"/>
          <p:cNvSpPr>
            <a:spLocks noChangeArrowheads="1"/>
          </p:cNvSpPr>
          <p:nvPr/>
        </p:nvSpPr>
        <p:spPr bwMode="auto">
          <a:xfrm>
            <a:off x="8383588" y="3429000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chemeClr val="bg2"/>
                </a:solidFill>
              </a:rPr>
              <a:t>PS</a:t>
            </a:r>
            <a:endParaRPr lang="en-US" altLang="en-US" sz="2000" b="1"/>
          </a:p>
        </p:txBody>
      </p:sp>
      <p:grpSp>
        <p:nvGrpSpPr>
          <p:cNvPr id="758802" name="Group 18"/>
          <p:cNvGrpSpPr>
            <a:grpSpLocks/>
          </p:cNvGrpSpPr>
          <p:nvPr/>
        </p:nvGrpSpPr>
        <p:grpSpPr bwMode="auto">
          <a:xfrm>
            <a:off x="5486400" y="5029200"/>
            <a:ext cx="2895600" cy="757238"/>
            <a:chOff x="3456" y="2451"/>
            <a:chExt cx="1824" cy="477"/>
          </a:xfrm>
        </p:grpSpPr>
        <p:sp>
          <p:nvSpPr>
            <p:cNvPr id="758803" name="Line 19"/>
            <p:cNvSpPr>
              <a:spLocks noChangeShapeType="1"/>
            </p:cNvSpPr>
            <p:nvPr/>
          </p:nvSpPr>
          <p:spPr bwMode="auto">
            <a:xfrm rot="5400000" flipV="1">
              <a:off x="4142" y="1790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04" name="Text Box 20"/>
            <p:cNvSpPr txBox="1">
              <a:spLocks noChangeArrowheads="1"/>
            </p:cNvSpPr>
            <p:nvPr/>
          </p:nvSpPr>
          <p:spPr bwMode="auto">
            <a:xfrm rot="771332">
              <a:off x="3693" y="2451"/>
              <a:ext cx="145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{M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1</a:t>
              </a:r>
              <a:r>
                <a:rPr lang="en-US" altLang="en-US" sz="2000">
                  <a:solidFill>
                    <a:srgbClr val="0000FF"/>
                  </a:solidFill>
                </a:rPr>
                <a:t>, MAC(M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1</a:t>
              </a:r>
              <a:r>
                <a:rPr lang="en-US" altLang="en-US" sz="2000">
                  <a:solidFill>
                    <a:srgbClr val="0000FF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B</a:t>
              </a:r>
              <a:r>
                <a:rPr lang="en-US" altLang="en-US" sz="2000">
                  <a:solidFill>
                    <a:srgbClr val="0000FF"/>
                  </a:solidFill>
                </a:rPr>
                <a:t>)}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C</a:t>
              </a:r>
              <a:r>
                <a:rPr lang="en-US" altLang="en-US" sz="2000" baseline="-49000">
                  <a:solidFill>
                    <a:srgbClr val="0000FF"/>
                  </a:solidFill>
                </a:rPr>
                <a:t>B</a:t>
              </a:r>
              <a:endParaRPr lang="en-US" altLang="en-US" sz="2000">
                <a:solidFill>
                  <a:srgbClr val="0000FF"/>
                </a:solidFill>
              </a:endParaRPr>
            </a:p>
          </p:txBody>
        </p:sp>
      </p:grpSp>
      <p:grpSp>
        <p:nvGrpSpPr>
          <p:cNvPr id="758805" name="Group 21"/>
          <p:cNvGrpSpPr>
            <a:grpSpLocks/>
          </p:cNvGrpSpPr>
          <p:nvPr/>
        </p:nvGrpSpPr>
        <p:grpSpPr bwMode="auto">
          <a:xfrm>
            <a:off x="5562600" y="5849938"/>
            <a:ext cx="2928938" cy="690562"/>
            <a:chOff x="3504" y="3685"/>
            <a:chExt cx="1845" cy="435"/>
          </a:xfrm>
        </p:grpSpPr>
        <p:sp>
          <p:nvSpPr>
            <p:cNvPr id="758806" name="Line 22"/>
            <p:cNvSpPr>
              <a:spLocks noChangeShapeType="1"/>
            </p:cNvSpPr>
            <p:nvPr/>
          </p:nvSpPr>
          <p:spPr bwMode="auto">
            <a:xfrm rot="5400000">
              <a:off x="4263" y="3033"/>
              <a:ext cx="328" cy="1845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07" name="Text Box 23"/>
            <p:cNvSpPr txBox="1">
              <a:spLocks noChangeArrowheads="1"/>
            </p:cNvSpPr>
            <p:nvPr/>
          </p:nvSpPr>
          <p:spPr bwMode="auto">
            <a:xfrm rot="10146980" flipH="1" flipV="1">
              <a:off x="3600" y="3685"/>
              <a:ext cx="158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2000">
                  <a:solidFill>
                    <a:srgbClr val="FF0000"/>
                  </a:solidFill>
                </a:rPr>
                <a:t>{M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2</a:t>
              </a:r>
              <a:r>
                <a:rPr lang="en-US" altLang="en-US" sz="2000">
                  <a:solidFill>
                    <a:srgbClr val="FF0000"/>
                  </a:solidFill>
                </a:rPr>
                <a:t>, MAC(M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2</a:t>
              </a:r>
              <a:r>
                <a:rPr lang="en-US" altLang="en-US" sz="2000">
                  <a:solidFill>
                    <a:srgbClr val="FF0000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S</a:t>
              </a:r>
              <a:r>
                <a:rPr lang="en-US" altLang="en-US" sz="2000">
                  <a:solidFill>
                    <a:srgbClr val="FF0000"/>
                  </a:solidFill>
                </a:rPr>
                <a:t>)}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C</a:t>
              </a:r>
              <a:r>
                <a:rPr lang="en-US" altLang="en-US" sz="2000" baseline="-49000">
                  <a:solidFill>
                    <a:srgbClr val="FF0000"/>
                  </a:solidFill>
                </a:rPr>
                <a:t>S</a:t>
              </a:r>
              <a:endParaRPr lang="en-US" altLang="en-US" sz="2000" baseline="-25000">
                <a:solidFill>
                  <a:srgbClr val="FF0000"/>
                </a:solidFill>
              </a:endParaRPr>
            </a:p>
          </p:txBody>
        </p:sp>
      </p:grpSp>
      <p:grpSp>
        <p:nvGrpSpPr>
          <p:cNvPr id="758808" name="Group 24"/>
          <p:cNvGrpSpPr>
            <a:grpSpLocks/>
          </p:cNvGrpSpPr>
          <p:nvPr/>
        </p:nvGrpSpPr>
        <p:grpSpPr bwMode="auto">
          <a:xfrm>
            <a:off x="5562600" y="4191000"/>
            <a:ext cx="2819400" cy="673100"/>
            <a:chOff x="3504" y="3072"/>
            <a:chExt cx="1776" cy="424"/>
          </a:xfrm>
        </p:grpSpPr>
        <p:sp>
          <p:nvSpPr>
            <p:cNvPr id="758809" name="Line 25"/>
            <p:cNvSpPr>
              <a:spLocks noChangeShapeType="1"/>
            </p:cNvSpPr>
            <p:nvPr/>
          </p:nvSpPr>
          <p:spPr bwMode="auto">
            <a:xfrm rot="5400000">
              <a:off x="4228" y="2444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10" name="Text Box 26"/>
            <p:cNvSpPr txBox="1">
              <a:spLocks noChangeArrowheads="1"/>
            </p:cNvSpPr>
            <p:nvPr/>
          </p:nvSpPr>
          <p:spPr bwMode="auto">
            <a:xfrm rot="10146980" flipH="1" flipV="1">
              <a:off x="3696" y="3072"/>
              <a:ext cx="12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FF0000"/>
                  </a:solidFill>
                </a:rPr>
                <a:t>MAC(</a:t>
              </a:r>
              <a:r>
                <a:rPr lang="en-US" altLang="en-US" sz="2000" i="1">
                  <a:solidFill>
                    <a:srgbClr val="FF0000"/>
                  </a:solidFill>
                </a:rPr>
                <a:t>dialog</a:t>
              </a:r>
              <a:r>
                <a:rPr lang="en-US" altLang="en-US" sz="2000">
                  <a:solidFill>
                    <a:srgbClr val="FF0000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S</a:t>
              </a:r>
              <a:r>
                <a:rPr lang="en-US" altLang="en-US" sz="200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758811" name="Group 27"/>
          <p:cNvGrpSpPr>
            <a:grpSpLocks/>
          </p:cNvGrpSpPr>
          <p:nvPr/>
        </p:nvGrpSpPr>
        <p:grpSpPr bwMode="auto">
          <a:xfrm>
            <a:off x="5486400" y="3505200"/>
            <a:ext cx="2895600" cy="758825"/>
            <a:chOff x="3456" y="2450"/>
            <a:chExt cx="1824" cy="478"/>
          </a:xfrm>
        </p:grpSpPr>
        <p:sp>
          <p:nvSpPr>
            <p:cNvPr id="758812" name="Line 28"/>
            <p:cNvSpPr>
              <a:spLocks noChangeShapeType="1"/>
            </p:cNvSpPr>
            <p:nvPr/>
          </p:nvSpPr>
          <p:spPr bwMode="auto">
            <a:xfrm rot="5400000" flipV="1">
              <a:off x="4142" y="1790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8813" name="Text Box 29"/>
            <p:cNvSpPr txBox="1">
              <a:spLocks noChangeArrowheads="1"/>
            </p:cNvSpPr>
            <p:nvPr/>
          </p:nvSpPr>
          <p:spPr bwMode="auto">
            <a:xfrm rot="771332">
              <a:off x="3838" y="2450"/>
              <a:ext cx="11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MAC(</a:t>
              </a:r>
              <a:r>
                <a:rPr lang="en-US" altLang="en-US" sz="2000" i="1">
                  <a:solidFill>
                    <a:srgbClr val="0000FF"/>
                  </a:solidFill>
                </a:rPr>
                <a:t>dialog</a:t>
              </a:r>
              <a:r>
                <a:rPr lang="en-US" altLang="en-US" sz="2000">
                  <a:solidFill>
                    <a:srgbClr val="0000FF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B</a:t>
              </a:r>
              <a:r>
                <a:rPr lang="en-US" altLang="en-US" sz="2000">
                  <a:solidFill>
                    <a:srgbClr val="0000FF"/>
                  </a:solidFill>
                </a:rPr>
                <a:t>)</a:t>
              </a:r>
            </a:p>
          </p:txBody>
        </p:sp>
      </p:grpSp>
      <p:sp>
        <p:nvSpPr>
          <p:cNvPr id="758814" name="Text Box 30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7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58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758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7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58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5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788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81600"/>
            <a:ext cx="990600" cy="66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381000"/>
            <a:ext cx="8534400" cy="685800"/>
          </a:xfrm>
        </p:spPr>
        <p:txBody>
          <a:bodyPr/>
          <a:lstStyle/>
          <a:p>
            <a:r>
              <a:rPr lang="en-US" altLang="en-US" sz="3000"/>
              <a:t>Alternative: Key Exchange via Diffie-Hellman</a:t>
            </a:r>
            <a:endParaRPr lang="en-US" altLang="en-US"/>
          </a:p>
        </p:txBody>
      </p:sp>
      <p:sp>
        <p:nvSpPr>
          <p:cNvPr id="7567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4267200" cy="5257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1800" dirty="0"/>
              <a:t>For </a:t>
            </a:r>
            <a:r>
              <a:rPr lang="en-US" altLang="en-US" sz="1800" dirty="0" err="1"/>
              <a:t>Diffie</a:t>
            </a:r>
            <a:r>
              <a:rPr lang="en-US" altLang="en-US" sz="1800" dirty="0"/>
              <a:t>-Hellman, server generates random </a:t>
            </a:r>
            <a:r>
              <a:rPr lang="en-US" altLang="en-US" sz="1800" dirty="0">
                <a:solidFill>
                  <a:srgbClr val="FF0000"/>
                </a:solidFill>
              </a:rPr>
              <a:t>a</a:t>
            </a:r>
            <a:r>
              <a:rPr lang="en-US" altLang="en-US" sz="1800" dirty="0"/>
              <a:t>, sends public </a:t>
            </a:r>
            <a:r>
              <a:rPr lang="en-US" altLang="en-US" sz="1800" dirty="0" err="1"/>
              <a:t>params</a:t>
            </a:r>
            <a:r>
              <a:rPr lang="en-US" altLang="en-US" sz="1800" dirty="0"/>
              <a:t> and </a:t>
            </a:r>
            <a:r>
              <a:rPr lang="en-US" altLang="en-US" sz="1800" dirty="0" err="1"/>
              <a:t>g</a:t>
            </a:r>
            <a:r>
              <a:rPr lang="en-US" altLang="en-US" sz="1800" baseline="30000" dirty="0" err="1"/>
              <a:t>a</a:t>
            </a:r>
            <a:r>
              <a:rPr lang="en-US" altLang="en-US" sz="1800" dirty="0"/>
              <a:t> mod p</a:t>
            </a:r>
          </a:p>
          <a:p>
            <a:pPr marL="561975"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1600" dirty="0">
                <a:solidFill>
                  <a:srgbClr val="FF8000"/>
                </a:solidFill>
              </a:rPr>
              <a:t>Signed</a:t>
            </a:r>
            <a:r>
              <a:rPr lang="en-US" altLang="en-US" sz="1600" dirty="0"/>
              <a:t> with server’s public key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Browser verifies signature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Browser generates random </a:t>
            </a:r>
            <a:r>
              <a:rPr lang="en-US" altLang="en-US" sz="18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computes </a:t>
            </a:r>
            <a:r>
              <a:rPr lang="en-US" altLang="en-US" sz="1800" b="1" dirty="0">
                <a:solidFill>
                  <a:srgbClr val="006B01"/>
                </a:solidFill>
              </a:rPr>
              <a:t>PS</a:t>
            </a:r>
            <a:r>
              <a:rPr lang="en-US" altLang="en-US" sz="1800" dirty="0">
                <a:solidFill>
                  <a:srgbClr val="006B01"/>
                </a:solidFill>
              </a:rPr>
              <a:t> = g</a:t>
            </a:r>
            <a:r>
              <a:rPr lang="en-US" altLang="en-US" sz="1800" baseline="30000" dirty="0">
                <a:solidFill>
                  <a:srgbClr val="006B01"/>
                </a:solidFill>
              </a:rPr>
              <a:t>ab</a:t>
            </a:r>
            <a:r>
              <a:rPr lang="en-US" altLang="en-US" sz="1800" dirty="0">
                <a:solidFill>
                  <a:srgbClr val="006B01"/>
                </a:solidFill>
              </a:rPr>
              <a:t> mod p</a:t>
            </a:r>
            <a:r>
              <a:rPr lang="en-US" altLang="en-US" sz="1800" dirty="0"/>
              <a:t>, sends to server</a:t>
            </a:r>
          </a:p>
          <a:p>
            <a:pPr>
              <a:lnSpc>
                <a:spcPct val="90000"/>
              </a:lnSpc>
            </a:pPr>
            <a:r>
              <a:rPr lang="en-US" altLang="en-US" sz="1800" dirty="0"/>
              <a:t>Server also computes</a:t>
            </a:r>
            <a:br>
              <a:rPr lang="en-US" altLang="en-US" sz="1800" dirty="0"/>
            </a:br>
            <a:r>
              <a:rPr lang="en-US" altLang="en-US" sz="1800" b="1" dirty="0">
                <a:solidFill>
                  <a:srgbClr val="006B01"/>
                </a:solidFill>
              </a:rPr>
              <a:t>PS</a:t>
            </a:r>
            <a:r>
              <a:rPr lang="en-US" altLang="en-US" sz="1800" dirty="0">
                <a:solidFill>
                  <a:srgbClr val="006B01"/>
                </a:solidFill>
              </a:rPr>
              <a:t> = g</a:t>
            </a:r>
            <a:r>
              <a:rPr lang="en-US" altLang="en-US" sz="1800" baseline="30000" dirty="0">
                <a:solidFill>
                  <a:srgbClr val="006B01"/>
                </a:solidFill>
              </a:rPr>
              <a:t>ab</a:t>
            </a:r>
            <a:r>
              <a:rPr lang="en-US" altLang="en-US" sz="1800" dirty="0">
                <a:solidFill>
                  <a:srgbClr val="006B01"/>
                </a:solidFill>
              </a:rPr>
              <a:t> mod p</a:t>
            </a:r>
            <a:endParaRPr lang="en-US" altLang="en-US" sz="1800" dirty="0"/>
          </a:p>
          <a:p>
            <a:pPr>
              <a:lnSpc>
                <a:spcPct val="90000"/>
              </a:lnSpc>
            </a:pPr>
            <a:r>
              <a:rPr lang="en-US" altLang="en-US" sz="1800" dirty="0"/>
              <a:t>Remainder is as before: from </a:t>
            </a:r>
            <a:r>
              <a:rPr lang="en-US" altLang="en-US" sz="1800" dirty="0">
                <a:solidFill>
                  <a:srgbClr val="006B01"/>
                </a:solidFill>
              </a:rPr>
              <a:t>PS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0000FF"/>
                </a:solidFill>
              </a:rPr>
              <a:t>R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and </a:t>
            </a:r>
            <a:r>
              <a:rPr lang="en-US" altLang="en-US" sz="1800" dirty="0">
                <a:solidFill>
                  <a:srgbClr val="FF0000"/>
                </a:solidFill>
              </a:rPr>
              <a:t>R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, browser &amp; server derive </a:t>
            </a:r>
            <a:r>
              <a:rPr lang="en-US" altLang="en-US" sz="1800" dirty="0" err="1"/>
              <a:t>symm</a:t>
            </a:r>
            <a:r>
              <a:rPr lang="en-US" altLang="en-US" sz="1800" dirty="0"/>
              <a:t>. </a:t>
            </a:r>
            <a:r>
              <a:rPr lang="en-US" altLang="en-US" sz="1800" i="1" dirty="0"/>
              <a:t>cipher keys</a:t>
            </a:r>
            <a:r>
              <a:rPr lang="en-US" altLang="en-US" sz="1800" dirty="0"/>
              <a:t> (</a:t>
            </a:r>
            <a:r>
              <a:rPr lang="en-US" altLang="en-US" sz="1800" dirty="0">
                <a:solidFill>
                  <a:srgbClr val="0000FF"/>
                </a:solidFill>
              </a:rPr>
              <a:t>C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C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 and MAC </a:t>
            </a:r>
            <a:r>
              <a:rPr lang="en-US" altLang="en-US" sz="1800" i="1" dirty="0"/>
              <a:t>integrity keys</a:t>
            </a:r>
            <a:r>
              <a:rPr lang="en-US" altLang="en-US" sz="1800" dirty="0"/>
              <a:t> (</a:t>
            </a:r>
            <a:r>
              <a:rPr lang="en-US" altLang="en-US" sz="1800" dirty="0">
                <a:solidFill>
                  <a:srgbClr val="0000FF"/>
                </a:solidFill>
              </a:rPr>
              <a:t>I</a:t>
            </a:r>
            <a:r>
              <a:rPr lang="en-US" altLang="en-US" sz="1800" baseline="-25000" dirty="0">
                <a:solidFill>
                  <a:srgbClr val="0000FF"/>
                </a:solidFill>
              </a:rPr>
              <a:t>B</a:t>
            </a:r>
            <a:r>
              <a:rPr lang="en-US" altLang="en-US" sz="1800" dirty="0"/>
              <a:t>, </a:t>
            </a:r>
            <a:r>
              <a:rPr lang="en-US" altLang="en-US" sz="1800" dirty="0">
                <a:solidFill>
                  <a:srgbClr val="FF0000"/>
                </a:solidFill>
              </a:rPr>
              <a:t>I</a:t>
            </a:r>
            <a:r>
              <a:rPr lang="en-US" altLang="en-US" sz="1800" baseline="-25000" dirty="0">
                <a:solidFill>
                  <a:srgbClr val="FF0000"/>
                </a:solidFill>
              </a:rPr>
              <a:t>S</a:t>
            </a:r>
            <a:r>
              <a:rPr lang="en-US" altLang="en-US" sz="1800" dirty="0"/>
              <a:t>), etc…</a:t>
            </a:r>
          </a:p>
        </p:txBody>
      </p:sp>
      <p:sp>
        <p:nvSpPr>
          <p:cNvPr id="756741" name="Line 5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6742" name="Line 6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6743" name="Text Box 7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756745" name="Line 9"/>
          <p:cNvSpPr>
            <a:spLocks noChangeShapeType="1"/>
          </p:cNvSpPr>
          <p:nvPr/>
        </p:nvSpPr>
        <p:spPr bwMode="auto">
          <a:xfrm rot="5400000">
            <a:off x="6642893" y="748507"/>
            <a:ext cx="582613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6746" name="Text Box 10"/>
          <p:cNvSpPr txBox="1">
            <a:spLocks noChangeArrowheads="1"/>
          </p:cNvSpPr>
          <p:nvPr/>
        </p:nvSpPr>
        <p:spPr bwMode="auto">
          <a:xfrm rot="10146980" flipH="1" flipV="1">
            <a:off x="6096000" y="1905000"/>
            <a:ext cx="1671638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Here’s my cert</a:t>
            </a:r>
          </a:p>
        </p:txBody>
      </p:sp>
      <p:sp>
        <p:nvSpPr>
          <p:cNvPr id="756747" name="Rectangle 11"/>
          <p:cNvSpPr>
            <a:spLocks noChangeArrowheads="1"/>
          </p:cNvSpPr>
          <p:nvPr/>
        </p:nvSpPr>
        <p:spPr bwMode="auto">
          <a:xfrm rot="-646924">
            <a:off x="5791200" y="2286000"/>
            <a:ext cx="2362200" cy="319088"/>
          </a:xfrm>
          <a:prstGeom prst="rect">
            <a:avLst/>
          </a:prstGeom>
          <a:solidFill>
            <a:schemeClr val="bg2">
              <a:alpha val="64999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/>
            <a:endParaRPr lang="en-US" altLang="en-US" sz="2000" b="1">
              <a:latin typeface="Courier New" charset="0"/>
            </a:endParaRPr>
          </a:p>
        </p:txBody>
      </p:sp>
      <p:sp>
        <p:nvSpPr>
          <p:cNvPr id="756748" name="Text Box 12"/>
          <p:cNvSpPr txBox="1">
            <a:spLocks noChangeArrowheads="1"/>
          </p:cNvSpPr>
          <p:nvPr/>
        </p:nvSpPr>
        <p:spPr bwMode="auto">
          <a:xfrm rot="20940000">
            <a:off x="5699125" y="2316163"/>
            <a:ext cx="2470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altLang="en-US" sz="2000" b="1">
                <a:solidFill>
                  <a:schemeClr val="bg2"/>
                </a:solidFill>
                <a:latin typeface="Courier New" charset="0"/>
              </a:rPr>
              <a:t>~2-3 KB of data</a:t>
            </a:r>
          </a:p>
        </p:txBody>
      </p:sp>
      <p:grpSp>
        <p:nvGrpSpPr>
          <p:cNvPr id="756749" name="Group 13"/>
          <p:cNvGrpSpPr>
            <a:grpSpLocks/>
          </p:cNvGrpSpPr>
          <p:nvPr/>
        </p:nvGrpSpPr>
        <p:grpSpPr bwMode="auto">
          <a:xfrm>
            <a:off x="5486400" y="3433763"/>
            <a:ext cx="2895600" cy="754062"/>
            <a:chOff x="3456" y="1877"/>
            <a:chExt cx="1824" cy="475"/>
          </a:xfrm>
        </p:grpSpPr>
        <p:sp>
          <p:nvSpPr>
            <p:cNvPr id="756750" name="Line 14"/>
            <p:cNvSpPr>
              <a:spLocks noChangeShapeType="1"/>
            </p:cNvSpPr>
            <p:nvPr/>
          </p:nvSpPr>
          <p:spPr bwMode="auto">
            <a:xfrm rot="5400000" flipV="1">
              <a:off x="4142" y="1214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751" name="Text Box 15"/>
            <p:cNvSpPr txBox="1">
              <a:spLocks noChangeArrowheads="1"/>
            </p:cNvSpPr>
            <p:nvPr/>
          </p:nvSpPr>
          <p:spPr bwMode="auto">
            <a:xfrm rot="660000">
              <a:off x="4051" y="1877"/>
              <a:ext cx="7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g</a:t>
              </a:r>
              <a:r>
                <a:rPr lang="en-US" altLang="en-US" sz="2000" baseline="30000">
                  <a:solidFill>
                    <a:srgbClr val="0000FF"/>
                  </a:solidFill>
                </a:rPr>
                <a:t>b</a:t>
              </a:r>
              <a:r>
                <a:rPr lang="en-US" altLang="en-US" sz="2000">
                  <a:solidFill>
                    <a:srgbClr val="0000FF"/>
                  </a:solidFill>
                </a:rPr>
                <a:t> mod p</a:t>
              </a:r>
              <a:endParaRPr lang="en-US" altLang="en-US" sz="2000" baseline="-49000">
                <a:solidFill>
                  <a:srgbClr val="0000FF"/>
                </a:solidFill>
              </a:endParaRPr>
            </a:p>
          </p:txBody>
        </p:sp>
      </p:grpSp>
      <p:sp>
        <p:nvSpPr>
          <p:cNvPr id="756752" name="Rectangle 16"/>
          <p:cNvSpPr>
            <a:spLocks noChangeArrowheads="1"/>
          </p:cNvSpPr>
          <p:nvPr/>
        </p:nvSpPr>
        <p:spPr bwMode="auto">
          <a:xfrm>
            <a:off x="4975225" y="3230563"/>
            <a:ext cx="522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sp>
        <p:nvSpPr>
          <p:cNvPr id="756753" name="Rectangle 17"/>
          <p:cNvSpPr>
            <a:spLocks noChangeArrowheads="1"/>
          </p:cNvSpPr>
          <p:nvPr/>
        </p:nvSpPr>
        <p:spPr bwMode="auto">
          <a:xfrm>
            <a:off x="8405813" y="3962400"/>
            <a:ext cx="5222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 eaLnBrk="1" hangingPunct="1"/>
            <a:r>
              <a:rPr lang="en-US" altLang="en-US" sz="2000" b="1">
                <a:solidFill>
                  <a:srgbClr val="006B01"/>
                </a:solidFill>
              </a:rPr>
              <a:t>PS</a:t>
            </a:r>
            <a:endParaRPr lang="en-US" altLang="en-US" sz="2000" b="1"/>
          </a:p>
        </p:txBody>
      </p:sp>
      <p:grpSp>
        <p:nvGrpSpPr>
          <p:cNvPr id="756754" name="Group 18"/>
          <p:cNvGrpSpPr>
            <a:grpSpLocks/>
          </p:cNvGrpSpPr>
          <p:nvPr/>
        </p:nvGrpSpPr>
        <p:grpSpPr bwMode="auto">
          <a:xfrm>
            <a:off x="5486400" y="5562600"/>
            <a:ext cx="2895600" cy="757238"/>
            <a:chOff x="3456" y="2451"/>
            <a:chExt cx="1824" cy="477"/>
          </a:xfrm>
        </p:grpSpPr>
        <p:sp>
          <p:nvSpPr>
            <p:cNvPr id="756755" name="Line 19"/>
            <p:cNvSpPr>
              <a:spLocks noChangeShapeType="1"/>
            </p:cNvSpPr>
            <p:nvPr/>
          </p:nvSpPr>
          <p:spPr bwMode="auto">
            <a:xfrm rot="5400000" flipV="1">
              <a:off x="4142" y="1790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756" name="Text Box 20"/>
            <p:cNvSpPr txBox="1">
              <a:spLocks noChangeArrowheads="1"/>
            </p:cNvSpPr>
            <p:nvPr/>
          </p:nvSpPr>
          <p:spPr bwMode="auto">
            <a:xfrm rot="771332">
              <a:off x="3693" y="2451"/>
              <a:ext cx="145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{M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1</a:t>
              </a:r>
              <a:r>
                <a:rPr lang="en-US" altLang="en-US" sz="2000">
                  <a:solidFill>
                    <a:srgbClr val="0000FF"/>
                  </a:solidFill>
                </a:rPr>
                <a:t>, MAC(M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1</a:t>
              </a:r>
              <a:r>
                <a:rPr lang="en-US" altLang="en-US" sz="2000">
                  <a:solidFill>
                    <a:srgbClr val="0000FF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B</a:t>
              </a:r>
              <a:r>
                <a:rPr lang="en-US" altLang="en-US" sz="2000">
                  <a:solidFill>
                    <a:srgbClr val="0000FF"/>
                  </a:solidFill>
                </a:rPr>
                <a:t>)}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C</a:t>
              </a:r>
              <a:r>
                <a:rPr lang="en-US" altLang="en-US" sz="2000" baseline="-49000">
                  <a:solidFill>
                    <a:srgbClr val="0000FF"/>
                  </a:solidFill>
                </a:rPr>
                <a:t>B</a:t>
              </a:r>
              <a:endParaRPr lang="en-US" altLang="en-US" sz="2000">
                <a:solidFill>
                  <a:srgbClr val="0000FF"/>
                </a:solidFill>
              </a:endParaRPr>
            </a:p>
          </p:txBody>
        </p:sp>
      </p:grpSp>
      <p:grpSp>
        <p:nvGrpSpPr>
          <p:cNvPr id="756760" name="Group 24"/>
          <p:cNvGrpSpPr>
            <a:grpSpLocks/>
          </p:cNvGrpSpPr>
          <p:nvPr/>
        </p:nvGrpSpPr>
        <p:grpSpPr bwMode="auto">
          <a:xfrm>
            <a:off x="5562600" y="4724400"/>
            <a:ext cx="2819400" cy="673100"/>
            <a:chOff x="3504" y="3072"/>
            <a:chExt cx="1776" cy="424"/>
          </a:xfrm>
        </p:grpSpPr>
        <p:sp>
          <p:nvSpPr>
            <p:cNvPr id="756761" name="Line 25"/>
            <p:cNvSpPr>
              <a:spLocks noChangeShapeType="1"/>
            </p:cNvSpPr>
            <p:nvPr/>
          </p:nvSpPr>
          <p:spPr bwMode="auto">
            <a:xfrm rot="5400000">
              <a:off x="4228" y="2444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762" name="Text Box 26"/>
            <p:cNvSpPr txBox="1">
              <a:spLocks noChangeArrowheads="1"/>
            </p:cNvSpPr>
            <p:nvPr/>
          </p:nvSpPr>
          <p:spPr bwMode="auto">
            <a:xfrm rot="10146980" flipH="1" flipV="1">
              <a:off x="3696" y="3072"/>
              <a:ext cx="129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FF0000"/>
                  </a:solidFill>
                </a:rPr>
                <a:t>MAC(</a:t>
              </a:r>
              <a:r>
                <a:rPr lang="en-US" altLang="en-US" sz="2000" i="1">
                  <a:solidFill>
                    <a:srgbClr val="FF0000"/>
                  </a:solidFill>
                </a:rPr>
                <a:t>dialog</a:t>
              </a:r>
              <a:r>
                <a:rPr lang="en-US" altLang="en-US" sz="2000">
                  <a:solidFill>
                    <a:srgbClr val="FF0000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FF0000"/>
                  </a:solidFill>
                </a:rPr>
                <a:t>S</a:t>
              </a:r>
              <a:r>
                <a:rPr lang="en-US" altLang="en-US" sz="2000">
                  <a:solidFill>
                    <a:srgbClr val="FF0000"/>
                  </a:solidFill>
                </a:rPr>
                <a:t>)</a:t>
              </a:r>
            </a:p>
          </p:txBody>
        </p:sp>
      </p:grpSp>
      <p:grpSp>
        <p:nvGrpSpPr>
          <p:cNvPr id="756763" name="Group 27"/>
          <p:cNvGrpSpPr>
            <a:grpSpLocks/>
          </p:cNvGrpSpPr>
          <p:nvPr/>
        </p:nvGrpSpPr>
        <p:grpSpPr bwMode="auto">
          <a:xfrm>
            <a:off x="5486400" y="4038600"/>
            <a:ext cx="2895600" cy="758825"/>
            <a:chOff x="3456" y="2450"/>
            <a:chExt cx="1824" cy="478"/>
          </a:xfrm>
        </p:grpSpPr>
        <p:sp>
          <p:nvSpPr>
            <p:cNvPr id="756764" name="Line 28"/>
            <p:cNvSpPr>
              <a:spLocks noChangeShapeType="1"/>
            </p:cNvSpPr>
            <p:nvPr/>
          </p:nvSpPr>
          <p:spPr bwMode="auto">
            <a:xfrm rot="5400000" flipV="1">
              <a:off x="4142" y="1790"/>
              <a:ext cx="452" cy="1824"/>
            </a:xfrm>
            <a:prstGeom prst="line">
              <a:avLst/>
            </a:prstGeom>
            <a:noFill/>
            <a:ln w="19050">
              <a:solidFill>
                <a:srgbClr val="0066FF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765" name="Text Box 29"/>
            <p:cNvSpPr txBox="1">
              <a:spLocks noChangeArrowheads="1"/>
            </p:cNvSpPr>
            <p:nvPr/>
          </p:nvSpPr>
          <p:spPr bwMode="auto">
            <a:xfrm rot="771332">
              <a:off x="3838" y="2450"/>
              <a:ext cx="116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/>
              <a:r>
                <a:rPr lang="en-US" altLang="en-US" sz="2000">
                  <a:solidFill>
                    <a:srgbClr val="0000FF"/>
                  </a:solidFill>
                </a:rPr>
                <a:t>MAC(</a:t>
              </a:r>
              <a:r>
                <a:rPr lang="en-US" altLang="en-US" sz="2000" i="1">
                  <a:solidFill>
                    <a:srgbClr val="0000FF"/>
                  </a:solidFill>
                </a:rPr>
                <a:t>dialog</a:t>
              </a:r>
              <a:r>
                <a:rPr lang="en-US" altLang="en-US" sz="2000">
                  <a:solidFill>
                    <a:srgbClr val="0000FF"/>
                  </a:solidFill>
                </a:rPr>
                <a:t>,I</a:t>
              </a:r>
              <a:r>
                <a:rPr lang="en-US" altLang="en-US" sz="2000" baseline="-25000">
                  <a:solidFill>
                    <a:srgbClr val="0000FF"/>
                  </a:solidFill>
                </a:rPr>
                <a:t>B</a:t>
              </a:r>
              <a:r>
                <a:rPr lang="en-US" altLang="en-US" sz="2000">
                  <a:solidFill>
                    <a:srgbClr val="0000FF"/>
                  </a:solidFill>
                </a:rPr>
                <a:t>)</a:t>
              </a:r>
            </a:p>
          </p:txBody>
        </p:sp>
      </p:grpSp>
      <p:grpSp>
        <p:nvGrpSpPr>
          <p:cNvPr id="756770" name="Group 34"/>
          <p:cNvGrpSpPr>
            <a:grpSpLocks/>
          </p:cNvGrpSpPr>
          <p:nvPr/>
        </p:nvGrpSpPr>
        <p:grpSpPr bwMode="auto">
          <a:xfrm>
            <a:off x="5562600" y="2733675"/>
            <a:ext cx="2819400" cy="695325"/>
            <a:chOff x="3504" y="1722"/>
            <a:chExt cx="1776" cy="438"/>
          </a:xfrm>
        </p:grpSpPr>
        <p:sp>
          <p:nvSpPr>
            <p:cNvPr id="756767" name="Line 31"/>
            <p:cNvSpPr>
              <a:spLocks noChangeShapeType="1"/>
            </p:cNvSpPr>
            <p:nvPr/>
          </p:nvSpPr>
          <p:spPr bwMode="auto">
            <a:xfrm rot="5400000">
              <a:off x="4228" y="1108"/>
              <a:ext cx="328" cy="1776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6768" name="Text Box 32"/>
            <p:cNvSpPr txBox="1">
              <a:spLocks noChangeArrowheads="1"/>
            </p:cNvSpPr>
            <p:nvPr/>
          </p:nvSpPr>
          <p:spPr bwMode="auto">
            <a:xfrm rot="10146980" flipH="1" flipV="1">
              <a:off x="3550" y="1722"/>
              <a:ext cx="172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altLang="en-US" sz="2000" dirty="0">
                  <a:solidFill>
                    <a:srgbClr val="FF0000"/>
                  </a:solidFill>
                </a:rPr>
                <a:t>{g, p, </a:t>
              </a:r>
              <a:r>
                <a:rPr lang="en-US" altLang="en-US" sz="2000" dirty="0" err="1">
                  <a:solidFill>
                    <a:srgbClr val="FF0000"/>
                  </a:solidFill>
                </a:rPr>
                <a:t>g</a:t>
              </a:r>
              <a:r>
                <a:rPr lang="en-US" altLang="en-US" sz="2000" baseline="30000" dirty="0" err="1">
                  <a:solidFill>
                    <a:srgbClr val="FF0000"/>
                  </a:solidFill>
                </a:rPr>
                <a:t>a</a:t>
              </a:r>
              <a:r>
                <a:rPr lang="en-US" altLang="en-US" sz="2000" dirty="0">
                  <a:solidFill>
                    <a:srgbClr val="FF0000"/>
                  </a:solidFill>
                </a:rPr>
                <a:t> mod p} </a:t>
              </a:r>
              <a:r>
                <a:rPr lang="en-US" altLang="en-US" sz="2000" baseline="-25000" dirty="0" smtClean="0">
                  <a:solidFill>
                    <a:srgbClr val="FF0000"/>
                  </a:solidFill>
                </a:rPr>
                <a:t>K</a:t>
              </a:r>
              <a:r>
                <a:rPr lang="en-US" altLang="en-US" sz="2000" baseline="30000" dirty="0" smtClean="0">
                  <a:solidFill>
                    <a:srgbClr val="FF0000"/>
                  </a:solidFill>
                </a:rPr>
                <a:t>-1</a:t>
              </a:r>
              <a:r>
                <a:rPr lang="en-US" altLang="en-US" sz="1400" baseline="-25000" dirty="0" smtClean="0">
                  <a:solidFill>
                    <a:srgbClr val="FF0000"/>
                  </a:solidFill>
                </a:rPr>
                <a:t>Server</a:t>
              </a:r>
              <a:endParaRPr lang="en-US" altLang="en-US" sz="1400" baseline="-25000" dirty="0">
                <a:solidFill>
                  <a:srgbClr val="0000FF"/>
                </a:solidFill>
              </a:endParaRPr>
            </a:p>
          </p:txBody>
        </p:sp>
      </p:grpSp>
      <p:sp>
        <p:nvSpPr>
          <p:cNvPr id="756769" name="Rectangle 33"/>
          <p:cNvSpPr>
            <a:spLocks noChangeArrowheads="1"/>
          </p:cNvSpPr>
          <p:nvPr/>
        </p:nvSpPr>
        <p:spPr bwMode="auto">
          <a:xfrm>
            <a:off x="6750050" y="6207125"/>
            <a:ext cx="48895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>
            <a:spAutoFit/>
          </a:bodyPr>
          <a:lstStyle/>
          <a:p>
            <a:pPr algn="ctr" eaLnBrk="1" hangingPunct="1"/>
            <a:r>
              <a:rPr lang="en-US" altLang="en-US" sz="2000" b="1"/>
              <a:t>…</a:t>
            </a:r>
          </a:p>
        </p:txBody>
      </p:sp>
      <p:sp>
        <p:nvSpPr>
          <p:cNvPr id="756771" name="Text Box 35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 dirty="0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56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56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56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5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756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6740" grpId="0" build="p"/>
      <p:bldP spid="756752" grpId="0"/>
      <p:bldP spid="756753" grpId="0"/>
      <p:bldP spid="7567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>
                <a:latin typeface="Courier New" charset="0"/>
              </a:rPr>
              <a:t>HTTPS</a:t>
            </a:r>
            <a:r>
              <a:rPr lang="en-US" altLang="en-US"/>
              <a:t> Connection (SSL / TLS)</a:t>
            </a:r>
          </a:p>
        </p:txBody>
      </p:sp>
      <p:sp>
        <p:nvSpPr>
          <p:cNvPr id="781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4724400" cy="5105400"/>
          </a:xfrm>
        </p:spPr>
        <p:txBody>
          <a:bodyPr>
            <a:normAutofit fontScale="92500"/>
          </a:bodyPr>
          <a:lstStyle/>
          <a:p>
            <a:r>
              <a:rPr lang="en-US" altLang="en-US" sz="2400" dirty="0">
                <a:solidFill>
                  <a:schemeClr val="bg2"/>
                </a:solidFill>
              </a:rPr>
              <a:t>Browser (client) connects via TCP to </a:t>
            </a:r>
            <a:r>
              <a:rPr lang="en-US" altLang="en-US" sz="2400" dirty="0" smtClean="0">
                <a:solidFill>
                  <a:schemeClr val="bg2"/>
                </a:solidFill>
              </a:rPr>
              <a:t>server’s </a:t>
            </a:r>
            <a:r>
              <a:rPr lang="en-US" altLang="en-US" sz="2400" b="1" dirty="0">
                <a:solidFill>
                  <a:schemeClr val="bg2"/>
                </a:solidFill>
                <a:latin typeface="Courier New" charset="0"/>
              </a:rPr>
              <a:t>HTTPS</a:t>
            </a:r>
            <a:r>
              <a:rPr lang="en-US" altLang="en-US" sz="2400" dirty="0">
                <a:solidFill>
                  <a:schemeClr val="bg2"/>
                </a:solidFill>
              </a:rPr>
              <a:t> server</a:t>
            </a:r>
          </a:p>
          <a:p>
            <a:r>
              <a:rPr lang="en-US" altLang="en-US" sz="2400" dirty="0">
                <a:solidFill>
                  <a:schemeClr val="bg2"/>
                </a:solidFill>
              </a:rPr>
              <a:t>Client picks 256-bit random number R</a:t>
            </a:r>
            <a:r>
              <a:rPr lang="en-US" altLang="en-US" sz="2400" baseline="-25000" dirty="0">
                <a:solidFill>
                  <a:schemeClr val="bg2"/>
                </a:solidFill>
              </a:rPr>
              <a:t>B</a:t>
            </a:r>
            <a:r>
              <a:rPr lang="en-US" altLang="en-US" sz="2400" dirty="0">
                <a:solidFill>
                  <a:schemeClr val="bg2"/>
                </a:solidFill>
              </a:rPr>
              <a:t>, sends over list of crypto protocols it supports</a:t>
            </a:r>
          </a:p>
          <a:p>
            <a:r>
              <a:rPr lang="en-US" altLang="en-US" sz="2400" dirty="0">
                <a:solidFill>
                  <a:schemeClr val="bg2"/>
                </a:solidFill>
              </a:rPr>
              <a:t>Server picks 256-bit random number R</a:t>
            </a:r>
            <a:r>
              <a:rPr lang="en-US" altLang="en-US" sz="2400" baseline="-25000" dirty="0">
                <a:solidFill>
                  <a:schemeClr val="bg2"/>
                </a:solidFill>
              </a:rPr>
              <a:t>S</a:t>
            </a:r>
            <a:r>
              <a:rPr lang="en-US" altLang="en-US" sz="2400" dirty="0">
                <a:solidFill>
                  <a:schemeClr val="bg2"/>
                </a:solidFill>
              </a:rPr>
              <a:t>, selects protocols to use for this session</a:t>
            </a:r>
          </a:p>
          <a:p>
            <a:r>
              <a:rPr lang="en-US" altLang="en-US" sz="2400" dirty="0">
                <a:solidFill>
                  <a:schemeClr val="bg2"/>
                </a:solidFill>
              </a:rPr>
              <a:t>Server sends over its certificate</a:t>
            </a:r>
            <a:endParaRPr lang="en-US" altLang="en-US" sz="2600" dirty="0">
              <a:solidFill>
                <a:schemeClr val="bg2"/>
              </a:solidFill>
            </a:endParaRPr>
          </a:p>
          <a:p>
            <a:r>
              <a:rPr lang="en-US" altLang="en-US" sz="2400" dirty="0">
                <a:solidFill>
                  <a:schemeClr val="bg2"/>
                </a:solidFill>
              </a:rPr>
              <a:t>(all of this is in the clear)</a:t>
            </a:r>
          </a:p>
          <a:p>
            <a:r>
              <a:rPr lang="en-US" altLang="en-US" sz="2400" b="1" i="1" dirty="0">
                <a:solidFill>
                  <a:schemeClr val="folHlink"/>
                </a:solidFill>
              </a:rPr>
              <a:t>Client now validates cert</a:t>
            </a:r>
          </a:p>
        </p:txBody>
      </p:sp>
      <p:sp>
        <p:nvSpPr>
          <p:cNvPr id="781317" name="Line 5"/>
          <p:cNvSpPr>
            <a:spLocks noChangeShapeType="1"/>
          </p:cNvSpPr>
          <p:nvPr/>
        </p:nvSpPr>
        <p:spPr bwMode="auto">
          <a:xfrm rot="5400000" flipV="1">
            <a:off x="6704013" y="827088"/>
            <a:ext cx="484187" cy="2871787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Text Box 6"/>
          <p:cNvSpPr txBox="1">
            <a:spLocks noChangeArrowheads="1"/>
          </p:cNvSpPr>
          <p:nvPr/>
        </p:nvSpPr>
        <p:spPr bwMode="auto">
          <a:xfrm rot="605430">
            <a:off x="6781800" y="1895475"/>
            <a:ext cx="692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chemeClr val="bg2"/>
                </a:solidFill>
                <a:latin typeface="Times New Roman" charset="0"/>
              </a:rPr>
              <a:t>SYN</a:t>
            </a:r>
          </a:p>
        </p:txBody>
      </p:sp>
      <p:sp>
        <p:nvSpPr>
          <p:cNvPr id="781320" name="Line 8"/>
          <p:cNvSpPr>
            <a:spLocks noChangeShapeType="1"/>
          </p:cNvSpPr>
          <p:nvPr/>
        </p:nvSpPr>
        <p:spPr bwMode="auto">
          <a:xfrm rot="5400000">
            <a:off x="6635750" y="1431925"/>
            <a:ext cx="520700" cy="28194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21" name="Text Box 9"/>
          <p:cNvSpPr txBox="1">
            <a:spLocks noChangeArrowheads="1"/>
          </p:cNvSpPr>
          <p:nvPr/>
        </p:nvSpPr>
        <p:spPr bwMode="auto">
          <a:xfrm rot="10146980" flipH="1" flipV="1">
            <a:off x="6019800" y="2505075"/>
            <a:ext cx="13081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/>
            <a:r>
              <a:rPr lang="en-US" altLang="en-US" sz="2000">
                <a:solidFill>
                  <a:schemeClr val="bg2"/>
                </a:solidFill>
                <a:latin typeface="Times New Roman" charset="0"/>
              </a:rPr>
              <a:t>SYN ACK</a:t>
            </a:r>
          </a:p>
        </p:txBody>
      </p:sp>
      <p:sp>
        <p:nvSpPr>
          <p:cNvPr id="781323" name="Line 11"/>
          <p:cNvSpPr>
            <a:spLocks noChangeShapeType="1"/>
          </p:cNvSpPr>
          <p:nvPr/>
        </p:nvSpPr>
        <p:spPr bwMode="auto">
          <a:xfrm rot="5400000" flipV="1">
            <a:off x="6575425" y="2146300"/>
            <a:ext cx="717550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24" name="Text Box 12"/>
          <p:cNvSpPr txBox="1">
            <a:spLocks noChangeArrowheads="1"/>
          </p:cNvSpPr>
          <p:nvPr/>
        </p:nvSpPr>
        <p:spPr bwMode="auto">
          <a:xfrm rot="660000">
            <a:off x="6629400" y="3190875"/>
            <a:ext cx="720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z="2000">
                <a:solidFill>
                  <a:schemeClr val="bg2"/>
                </a:solidFill>
                <a:latin typeface="Times New Roman" charset="0"/>
              </a:rPr>
              <a:t>ACK</a:t>
            </a:r>
          </a:p>
        </p:txBody>
      </p:sp>
      <p:sp>
        <p:nvSpPr>
          <p:cNvPr id="781325" name="Line 13"/>
          <p:cNvSpPr>
            <a:spLocks noChangeShapeType="1"/>
          </p:cNvSpPr>
          <p:nvPr/>
        </p:nvSpPr>
        <p:spPr bwMode="auto">
          <a:xfrm rot="16200000" flipH="1">
            <a:off x="6047582" y="4229893"/>
            <a:ext cx="4730750" cy="6191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26" name="Line 14"/>
          <p:cNvSpPr>
            <a:spLocks noChangeShapeType="1"/>
          </p:cNvSpPr>
          <p:nvPr/>
        </p:nvSpPr>
        <p:spPr bwMode="auto">
          <a:xfrm rot="5400000">
            <a:off x="3144837" y="4170363"/>
            <a:ext cx="4714875" cy="3175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4930775" y="1362075"/>
            <a:ext cx="12176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>
                <a:solidFill>
                  <a:srgbClr val="0000FF"/>
                </a:solidFill>
                <a:latin typeface="Times New Roman" charset="0"/>
              </a:rPr>
              <a:t>Browser</a:t>
            </a:r>
          </a:p>
        </p:txBody>
      </p:sp>
      <p:sp>
        <p:nvSpPr>
          <p:cNvPr id="781330" name="Line 18"/>
          <p:cNvSpPr>
            <a:spLocks noChangeShapeType="1"/>
          </p:cNvSpPr>
          <p:nvPr/>
        </p:nvSpPr>
        <p:spPr bwMode="auto">
          <a:xfrm rot="5400000" flipV="1">
            <a:off x="6477000" y="3343275"/>
            <a:ext cx="914400" cy="28956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 rot="1003808">
            <a:off x="5638800" y="3952875"/>
            <a:ext cx="304800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Hello.  My rnd # = R</a:t>
            </a:r>
            <a:r>
              <a:rPr lang="en-US" altLang="en-US" sz="1600" b="1" baseline="-25000">
                <a:solidFill>
                  <a:schemeClr val="bg2"/>
                </a:solidFill>
                <a:latin typeface="Times New Roman" charset="0"/>
              </a:rPr>
              <a:t>B</a:t>
            </a:r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.  I support</a:t>
            </a:r>
            <a:endParaRPr lang="en-US" altLang="en-US" sz="1600">
              <a:solidFill>
                <a:schemeClr val="bg2"/>
              </a:solidFill>
              <a:latin typeface="Times New Roman" charset="0"/>
            </a:endParaRPr>
          </a:p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(TLS+RSA+AES128+SHA1)</a:t>
            </a:r>
            <a:r>
              <a:rPr lang="en-US" altLang="en-US" sz="1600">
                <a:solidFill>
                  <a:schemeClr val="bg2"/>
                </a:solidFill>
                <a:latin typeface="Times New Roman" charset="0"/>
              </a:rPr>
              <a:t> or</a:t>
            </a:r>
          </a:p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(SSL+RSA+3DES+MD5) </a:t>
            </a:r>
            <a:r>
              <a:rPr lang="en-US" altLang="en-US" sz="1600">
                <a:solidFill>
                  <a:schemeClr val="bg2"/>
                </a:solidFill>
                <a:latin typeface="Times New Roman" charset="0"/>
              </a:rPr>
              <a:t>or  …</a:t>
            </a:r>
          </a:p>
        </p:txBody>
      </p:sp>
      <p:sp>
        <p:nvSpPr>
          <p:cNvPr id="781333" name="Line 21"/>
          <p:cNvSpPr>
            <a:spLocks noChangeShapeType="1"/>
          </p:cNvSpPr>
          <p:nvPr/>
        </p:nvSpPr>
        <p:spPr bwMode="auto">
          <a:xfrm rot="5400000">
            <a:off x="6680993" y="4282282"/>
            <a:ext cx="582613" cy="297180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 rot="10146980" flipH="1" flipV="1">
            <a:off x="5638800" y="5172075"/>
            <a:ext cx="25892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My rnd # = R</a:t>
            </a:r>
            <a:r>
              <a:rPr lang="en-US" altLang="en-US" sz="1600" b="1" baseline="-25000">
                <a:solidFill>
                  <a:schemeClr val="bg2"/>
                </a:solidFill>
                <a:latin typeface="Times New Roman" charset="0"/>
              </a:rPr>
              <a:t>S</a:t>
            </a:r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.  Let’s use</a:t>
            </a:r>
            <a:endParaRPr lang="en-US" altLang="en-US" sz="2000">
              <a:solidFill>
                <a:schemeClr val="bg2"/>
              </a:solidFill>
              <a:latin typeface="Times New Roman" charset="0"/>
            </a:endParaRPr>
          </a:p>
          <a:p>
            <a:r>
              <a:rPr lang="en-US" altLang="en-US" sz="1600" b="1">
                <a:solidFill>
                  <a:schemeClr val="bg2"/>
                </a:solidFill>
                <a:latin typeface="Times New Roman" charset="0"/>
              </a:rPr>
              <a:t>TLS+RSA+AES128+SHA1</a:t>
            </a:r>
          </a:p>
        </p:txBody>
      </p:sp>
      <p:grpSp>
        <p:nvGrpSpPr>
          <p:cNvPr id="781335" name="Group 23"/>
          <p:cNvGrpSpPr>
            <a:grpSpLocks/>
          </p:cNvGrpSpPr>
          <p:nvPr/>
        </p:nvGrpSpPr>
        <p:grpSpPr bwMode="auto">
          <a:xfrm>
            <a:off x="5486400" y="5791200"/>
            <a:ext cx="2971800" cy="582613"/>
            <a:chOff x="3600" y="3792"/>
            <a:chExt cx="1872" cy="367"/>
          </a:xfrm>
        </p:grpSpPr>
        <p:sp>
          <p:nvSpPr>
            <p:cNvPr id="781336" name="Line 24"/>
            <p:cNvSpPr>
              <a:spLocks noChangeShapeType="1"/>
            </p:cNvSpPr>
            <p:nvPr/>
          </p:nvSpPr>
          <p:spPr bwMode="auto">
            <a:xfrm rot="5400000">
              <a:off x="4352" y="3040"/>
              <a:ext cx="367" cy="1872"/>
            </a:xfrm>
            <a:prstGeom prst="lin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37" name="Text Box 25"/>
            <p:cNvSpPr txBox="1">
              <a:spLocks noChangeArrowheads="1"/>
            </p:cNvSpPr>
            <p:nvPr/>
          </p:nvSpPr>
          <p:spPr bwMode="auto">
            <a:xfrm rot="10146980" flipH="1" flipV="1">
              <a:off x="3984" y="3792"/>
              <a:ext cx="1053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00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r>
                <a:rPr lang="en-US" altLang="en-US" sz="1600" b="1">
                  <a:solidFill>
                    <a:srgbClr val="FF0000"/>
                  </a:solidFill>
                  <a:latin typeface="Times New Roman" charset="0"/>
                </a:rPr>
                <a:t>Here’s my cert</a:t>
              </a:r>
            </a:p>
          </p:txBody>
        </p:sp>
      </p:grpSp>
      <p:grpSp>
        <p:nvGrpSpPr>
          <p:cNvPr id="781338" name="Group 26"/>
          <p:cNvGrpSpPr>
            <a:grpSpLocks/>
          </p:cNvGrpSpPr>
          <p:nvPr/>
        </p:nvGrpSpPr>
        <p:grpSpPr bwMode="auto">
          <a:xfrm>
            <a:off x="5775325" y="6172200"/>
            <a:ext cx="2470150" cy="427038"/>
            <a:chOff x="3638" y="3888"/>
            <a:chExt cx="1556" cy="269"/>
          </a:xfrm>
        </p:grpSpPr>
        <p:sp>
          <p:nvSpPr>
            <p:cNvPr id="781339" name="Rectangle 27"/>
            <p:cNvSpPr>
              <a:spLocks noChangeArrowheads="1"/>
            </p:cNvSpPr>
            <p:nvPr/>
          </p:nvSpPr>
          <p:spPr bwMode="auto">
            <a:xfrm rot="-646924">
              <a:off x="3696" y="3888"/>
              <a:ext cx="1488" cy="201"/>
            </a:xfrm>
            <a:prstGeom prst="rect">
              <a:avLst/>
            </a:prstGeom>
            <a:solidFill>
              <a:srgbClr val="339966">
                <a:alpha val="64999"/>
              </a:srgb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40" name="Text Box 28"/>
            <p:cNvSpPr txBox="1">
              <a:spLocks noChangeArrowheads="1"/>
            </p:cNvSpPr>
            <p:nvPr/>
          </p:nvSpPr>
          <p:spPr bwMode="auto">
            <a:xfrm rot="20940000">
              <a:off x="3638" y="3907"/>
              <a:ext cx="155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altLang="en-US" sz="2000" b="1">
                  <a:latin typeface="Courier New" charset="0"/>
                </a:rPr>
                <a:t>~2-3 KB of data</a:t>
              </a:r>
            </a:p>
          </p:txBody>
        </p:sp>
      </p:grp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7880353" y="1512025"/>
            <a:ext cx="78739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algn="ctr"/>
            <a:r>
              <a:rPr lang="en-US" altLang="en-US" smtClean="0">
                <a:solidFill>
                  <a:srgbClr val="FF3300"/>
                </a:solidFill>
                <a:latin typeface="Times New Roman" charset="0"/>
              </a:rPr>
              <a:t>Server</a:t>
            </a:r>
            <a:endParaRPr lang="en-US" altLang="en-US">
              <a:solidFill>
                <a:srgbClr val="FF3300"/>
              </a:solidFill>
              <a:latin typeface="Times New Roman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1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Validating Certificates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25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Inside the Server’s Certificate</a:t>
            </a:r>
          </a:p>
        </p:txBody>
      </p:sp>
      <p:sp>
        <p:nvSpPr>
          <p:cNvPr id="605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686800" cy="5486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b="1" dirty="0"/>
              <a:t>Domain name</a:t>
            </a:r>
            <a:r>
              <a:rPr lang="en-US" altLang="en-US" dirty="0"/>
              <a:t> associated w/ cert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e.g., </a:t>
            </a:r>
            <a:r>
              <a:rPr lang="en-US" altLang="en-US" dirty="0" err="1"/>
              <a:t>amazon.com</a:t>
            </a:r>
            <a:endParaRPr lang="en-US" altLang="en-US" dirty="0"/>
          </a:p>
          <a:p>
            <a:pPr>
              <a:lnSpc>
                <a:spcPct val="90000"/>
              </a:lnSpc>
            </a:pPr>
            <a:r>
              <a:rPr lang="en-US" altLang="en-US" dirty="0"/>
              <a:t>Amazon’s </a:t>
            </a:r>
            <a:r>
              <a:rPr lang="en-US" altLang="en-US" b="1" dirty="0"/>
              <a:t>public key</a:t>
            </a:r>
            <a:r>
              <a:rPr lang="en-US" altLang="en-US" dirty="0"/>
              <a:t> (e.g., 2048 bits for </a:t>
            </a:r>
            <a:r>
              <a:rPr lang="en-US" altLang="en-US" dirty="0">
                <a:solidFill>
                  <a:srgbClr val="0000FF"/>
                </a:solidFill>
              </a:rPr>
              <a:t>RSA</a:t>
            </a:r>
            <a:r>
              <a:rPr lang="en-US" altLang="en-US" dirty="0"/>
              <a:t>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bunch of auxiliary info (physical address, type of cert, expiration time)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Name of certificate’s </a:t>
            </a:r>
            <a:r>
              <a:rPr lang="en-US" altLang="en-US" b="1" dirty="0">
                <a:solidFill>
                  <a:srgbClr val="006B01"/>
                </a:solidFill>
              </a:rPr>
              <a:t>issuer</a:t>
            </a:r>
            <a:r>
              <a:rPr lang="en-US" altLang="en-US" b="1" dirty="0"/>
              <a:t> </a:t>
            </a:r>
            <a:r>
              <a:rPr lang="en-US" altLang="en-US" dirty="0"/>
              <a:t>(e.g., Verisign)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Optional URL to </a:t>
            </a:r>
            <a:r>
              <a:rPr lang="en-US" altLang="en-US" i="1" dirty="0"/>
              <a:t>revocation center </a:t>
            </a:r>
            <a:r>
              <a:rPr lang="en-US" altLang="en-US" dirty="0"/>
              <a:t>to check for revoked certs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A public-key </a:t>
            </a:r>
            <a:r>
              <a:rPr lang="en-US" altLang="en-US" b="1" dirty="0"/>
              <a:t>signature</a:t>
            </a:r>
            <a:r>
              <a:rPr lang="en-US" altLang="en-US" dirty="0"/>
              <a:t> of a hash (</a:t>
            </a:r>
            <a:r>
              <a:rPr lang="en-US" altLang="en-US" dirty="0">
                <a:solidFill>
                  <a:srgbClr val="0000FF"/>
                </a:solidFill>
              </a:rPr>
              <a:t>SHA-1</a:t>
            </a:r>
            <a:r>
              <a:rPr lang="en-US" altLang="en-US" dirty="0"/>
              <a:t>) of all this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Constructed using the </a:t>
            </a:r>
            <a:r>
              <a:rPr lang="en-US" altLang="en-US" i="1" dirty="0">
                <a:solidFill>
                  <a:srgbClr val="006B01"/>
                </a:solidFill>
              </a:rPr>
              <a:t>issuer’s</a:t>
            </a:r>
            <a:r>
              <a:rPr lang="en-US" altLang="en-US" dirty="0"/>
              <a:t> private key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Call this signature </a:t>
            </a:r>
            <a:r>
              <a:rPr lang="en-US" altLang="en-US" b="1" dirty="0"/>
              <a:t>S</a:t>
            </a:r>
            <a:endParaRPr lang="en-US" alt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3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05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Amazon’s Identity</a:t>
            </a: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Browser compares domain </a:t>
            </a:r>
            <a:r>
              <a:rPr lang="en-US" altLang="en-US" i="1"/>
              <a:t>name</a:t>
            </a:r>
            <a:r>
              <a:rPr lang="en-US" altLang="en-US"/>
              <a:t> in cert w/ URL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Note: this provides an </a:t>
            </a:r>
            <a:r>
              <a:rPr lang="en-US" altLang="en-US">
                <a:solidFill>
                  <a:schemeClr val="accent1"/>
                </a:solidFill>
              </a:rPr>
              <a:t>end-to-end property</a:t>
            </a:r>
            <a:r>
              <a:rPr lang="en-US" altLang="en-US"/>
              <a:t/>
            </a:r>
            <a:br>
              <a:rPr lang="en-US" altLang="en-US"/>
            </a:br>
            <a:r>
              <a:rPr lang="en-US" altLang="en-US"/>
              <a:t>(as opposed to say a cert associated with an IP address)</a:t>
            </a:r>
          </a:p>
          <a:p>
            <a:pPr>
              <a:lnSpc>
                <a:spcPct val="90000"/>
              </a:lnSpc>
            </a:pPr>
            <a:r>
              <a:rPr lang="en-US" altLang="en-US" sz="2700"/>
              <a:t>Browser accesses </a:t>
            </a:r>
            <a:r>
              <a:rPr lang="en-US" altLang="en-US" sz="2700" i="1" u="sng"/>
              <a:t>separate</a:t>
            </a:r>
            <a:r>
              <a:rPr lang="en-US" altLang="en-US" sz="2700"/>
              <a:t> cert belonging to </a:t>
            </a:r>
            <a:r>
              <a:rPr lang="en-US" altLang="en-US" sz="2700" b="1"/>
              <a:t>issuer</a:t>
            </a:r>
            <a:endParaRPr lang="en-US" altLang="en-US" b="1"/>
          </a:p>
          <a:p>
            <a:pPr lvl="1">
              <a:lnSpc>
                <a:spcPct val="90000"/>
              </a:lnSpc>
            </a:pPr>
            <a:r>
              <a:rPr lang="en-US" altLang="en-US"/>
              <a:t>These are </a:t>
            </a:r>
            <a:r>
              <a:rPr lang="en-US" altLang="en-US">
                <a:solidFill>
                  <a:srgbClr val="0000FF"/>
                </a:solidFill>
              </a:rPr>
              <a:t>hardwired into the browser </a:t>
            </a:r>
            <a:r>
              <a:rPr lang="en-US" altLang="en-US"/>
              <a:t>- </a:t>
            </a:r>
            <a:r>
              <a:rPr lang="en-US" altLang="en-US" b="1">
                <a:solidFill>
                  <a:schemeClr val="accent1"/>
                </a:solidFill>
              </a:rPr>
              <a:t>trusted!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There could be a </a:t>
            </a:r>
            <a:r>
              <a:rPr lang="en-US" altLang="en-US" i="1">
                <a:solidFill>
                  <a:srgbClr val="008000"/>
                </a:solidFill>
              </a:rPr>
              <a:t>chain</a:t>
            </a:r>
            <a:r>
              <a:rPr lang="en-US" altLang="en-US"/>
              <a:t> of these …</a:t>
            </a:r>
            <a:endParaRPr lang="en-US" altLang="en-US">
              <a:solidFill>
                <a:srgbClr val="0000FF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/>
              <a:t>Browser applies issuer’s public key to verify signature </a:t>
            </a:r>
            <a:r>
              <a:rPr lang="en-US" altLang="en-US" b="1"/>
              <a:t>S</a:t>
            </a:r>
            <a:r>
              <a:rPr lang="en-US" altLang="en-US"/>
              <a:t>, obtaining hash of what issuer signed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Compares with its own </a:t>
            </a:r>
            <a:r>
              <a:rPr lang="en-US" altLang="en-US">
                <a:solidFill>
                  <a:srgbClr val="0000FF"/>
                </a:solidFill>
              </a:rPr>
              <a:t>SHA-1</a:t>
            </a:r>
            <a:r>
              <a:rPr lang="en-US" altLang="en-US"/>
              <a:t> hash of Amazon’s cert</a:t>
            </a:r>
          </a:p>
          <a:p>
            <a:pPr>
              <a:lnSpc>
                <a:spcPct val="90000"/>
              </a:lnSpc>
            </a:pPr>
            <a:r>
              <a:rPr lang="en-US" altLang="en-US"/>
              <a:t>Assuming hashes match, now have high confidence it’s indeed Amazon …</a:t>
            </a:r>
          </a:p>
          <a:p>
            <a:pPr lvl="1">
              <a:lnSpc>
                <a:spcPct val="90000"/>
              </a:lnSpc>
            </a:pPr>
            <a:r>
              <a:rPr lang="en-US" altLang="en-US" b="1" i="1"/>
              <a:t>assuming signatory is trustworthy</a:t>
            </a:r>
            <a:endParaRPr lang="en-US" altLang="en-US" u="sng"/>
          </a:p>
        </p:txBody>
      </p:sp>
      <p:sp>
        <p:nvSpPr>
          <p:cNvPr id="748548" name="Text Box 4"/>
          <p:cNvSpPr txBox="1">
            <a:spLocks noChangeArrowheads="1"/>
          </p:cNvSpPr>
          <p:nvPr/>
        </p:nvSpPr>
        <p:spPr bwMode="auto">
          <a:xfrm>
            <a:off x="6248400" y="5775325"/>
            <a:ext cx="2819400" cy="1006475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 sz="1900">
                <a:solidFill>
                  <a:srgbClr val="FF0000"/>
                </a:solidFill>
              </a:rPr>
              <a:t>= assuming didn’t lose private key; assuming didn’t sign thoughtlessly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47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4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547" grpId="0" build="p"/>
      <p:bldP spid="74854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smtClean="0"/>
              <a:t>is </a:t>
            </a:r>
            <a:r>
              <a:rPr lang="en-US" smtClean="0"/>
              <a:t>the goal?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706" y="1600200"/>
            <a:ext cx="8824516" cy="4823385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dirty="0" smtClean="0"/>
              <a:t>Certificate’s goal is to </a:t>
            </a:r>
            <a:r>
              <a:rPr lang="en-US" b="1" dirty="0" smtClean="0"/>
              <a:t>link</a:t>
            </a:r>
            <a:r>
              <a:rPr lang="en-US" dirty="0" smtClean="0"/>
              <a:t> a public key (PK) with its owner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The pair (PK, owner) is signed by a trusted party (TP)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The TP is named </a:t>
            </a:r>
            <a:r>
              <a:rPr lang="en-US" b="1" dirty="0" smtClean="0"/>
              <a:t>Certification Authority</a:t>
            </a:r>
            <a:r>
              <a:rPr lang="en-US" dirty="0" smtClean="0"/>
              <a:t> (CA)</a:t>
            </a:r>
          </a:p>
          <a:p>
            <a:pPr>
              <a:lnSpc>
                <a:spcPct val="140000"/>
              </a:lnSpc>
            </a:pPr>
            <a:r>
              <a:rPr lang="en-US" dirty="0" smtClean="0"/>
              <a:t>To check the signature, the CA’s PK is needed</a:t>
            </a:r>
          </a:p>
          <a:p>
            <a:pPr lvl="1">
              <a:lnSpc>
                <a:spcPct val="140000"/>
              </a:lnSpc>
            </a:pPr>
            <a:r>
              <a:rPr lang="en-US" b="1" dirty="0" smtClean="0"/>
              <a:t>Root certificate</a:t>
            </a:r>
            <a:r>
              <a:rPr lang="en-US" dirty="0" smtClean="0"/>
              <a:t>: the pair (CA’s PK, CA) is self-signed</a:t>
            </a:r>
          </a:p>
          <a:p>
            <a:pPr lvl="1">
              <a:lnSpc>
                <a:spcPct val="140000"/>
              </a:lnSpc>
            </a:pPr>
            <a:r>
              <a:rPr lang="en-US" dirty="0" smtClean="0"/>
              <a:t>The authenticity of the root certificate is fundamental (included in browsers)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2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End-to-End </a:t>
            </a:r>
            <a:r>
              <a:rPr lang="en-US" altLang="en-US" dirty="0" smtClean="0">
                <a:sym typeface="Symbol" charset="2"/>
              </a:rPr>
              <a:t></a:t>
            </a:r>
            <a:r>
              <a:rPr lang="en-US" dirty="0" smtClean="0"/>
              <a:t> Powerful </a:t>
            </a:r>
            <a:r>
              <a:rPr lang="en-US" dirty="0"/>
              <a:t>Protections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Attacker runs a sniffer to capture our WiFi session?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(maybe by breaking crummy WEP security)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encrypted communication is unreadable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solidFill>
                  <a:srgbClr val="006B01"/>
                </a:solidFill>
              </a:rPr>
              <a:t>No problem!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DNS cache poisoning?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Client goes to wrong server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detects impersonation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solidFill>
                  <a:srgbClr val="006B01"/>
                </a:solidFill>
              </a:rPr>
              <a:t>No problem!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Attacker hijacks our connection, injects new traffic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data receiver rejects it due to failed integrity check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solidFill>
                  <a:srgbClr val="006B01"/>
                </a:solidFill>
              </a:rPr>
              <a:t>No problem!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63" grpId="0" build="p"/>
      <p:bldP spid="578563" grpI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Powerful Protections,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5806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DHCP spoofing?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Client goes to wrong server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detects impersonation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solidFill>
                  <a:srgbClr val="006B01"/>
                </a:solidFill>
              </a:rPr>
              <a:t>No problem!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Attacker manipulates routing to run us by an eavesdropper or take us to the wrong server?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they can’t read; we detect impersonation</a:t>
            </a:r>
          </a:p>
          <a:p>
            <a:pPr lvl="2">
              <a:lnSpc>
                <a:spcPct val="90000"/>
              </a:lnSpc>
            </a:pPr>
            <a:r>
              <a:rPr lang="en-US" altLang="en-US" sz="2000">
                <a:solidFill>
                  <a:srgbClr val="006B01"/>
                </a:solidFill>
              </a:rPr>
              <a:t>No problem! 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Attacker slips in as a Man In The Middle?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sz="2400">
                <a:solidFill>
                  <a:srgbClr val="FF8000"/>
                </a:solidFill>
              </a:rPr>
              <a:t>But:</a:t>
            </a:r>
            <a:r>
              <a:rPr lang="en-US" altLang="en-US" sz="2400"/>
              <a:t> they can’t read, they can’t inject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They can’t even replay previous encrypted traffic</a:t>
            </a:r>
          </a:p>
          <a:p>
            <a:pPr lvl="1">
              <a:lnSpc>
                <a:spcPct val="90000"/>
              </a:lnSpc>
            </a:pPr>
            <a:r>
              <a:rPr lang="en-US" altLang="en-US" sz="2400" b="1">
                <a:solidFill>
                  <a:srgbClr val="006B01"/>
                </a:solidFill>
              </a:rPr>
              <a:t>No problem!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806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11" grpId="0" build="p"/>
      <p:bldP spid="580611" grpI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Amazon’s Identity, con’t</a:t>
            </a:r>
          </a:p>
        </p:txBody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2"/>
                </a:solidFill>
              </a:rPr>
              <a:t>Browser retrieves cert belonging to the </a:t>
            </a:r>
            <a:r>
              <a:rPr lang="en-US" altLang="en-US" b="1">
                <a:solidFill>
                  <a:schemeClr val="bg2"/>
                </a:solidFill>
              </a:rPr>
              <a:t>issuer</a:t>
            </a:r>
          </a:p>
          <a:p>
            <a:pPr lvl="1"/>
            <a:r>
              <a:rPr lang="en-US" altLang="en-US">
                <a:solidFill>
                  <a:schemeClr val="bg2"/>
                </a:solidFill>
              </a:rPr>
              <a:t>These are hardwired into the browser - </a:t>
            </a:r>
            <a:r>
              <a:rPr lang="en-US" altLang="en-US" b="1">
                <a:solidFill>
                  <a:schemeClr val="bg2"/>
                </a:solidFill>
              </a:rPr>
              <a:t>trusted!</a:t>
            </a:r>
            <a:endParaRPr lang="en-US" altLang="en-US">
              <a:solidFill>
                <a:schemeClr val="bg2"/>
              </a:solidFill>
            </a:endParaRPr>
          </a:p>
          <a:p>
            <a:r>
              <a:rPr lang="en-US" altLang="en-US"/>
              <a:t>What if browser can’t find a cert for the issuer?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1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629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7458075" cy="505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623627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4589463"/>
            <a:ext cx="6400800" cy="226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03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Validating Amazon’s Identity, con’t</a:t>
            </a:r>
          </a:p>
        </p:txBody>
      </p:sp>
      <p:sp>
        <p:nvSpPr>
          <p:cNvPr id="6256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Browser retrieves cert belonging to the </a:t>
            </a:r>
            <a:r>
              <a:rPr lang="en-US" altLang="en-US" b="1">
                <a:solidFill>
                  <a:schemeClr val="bg2"/>
                </a:solidFill>
              </a:rPr>
              <a:t>issuer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These are hardwired into the browser - </a:t>
            </a:r>
            <a:r>
              <a:rPr lang="en-US" altLang="en-US" b="1">
                <a:solidFill>
                  <a:schemeClr val="bg2"/>
                </a:solidFill>
              </a:rPr>
              <a:t>trusted!</a:t>
            </a:r>
            <a:endParaRPr lang="en-US" altLang="en-US">
              <a:solidFill>
                <a:schemeClr val="bg2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What if browser can’t find a cert for the issuer?</a:t>
            </a:r>
          </a:p>
          <a:p>
            <a:pPr>
              <a:lnSpc>
                <a:spcPct val="90000"/>
              </a:lnSpc>
            </a:pPr>
            <a:r>
              <a:rPr lang="en-US" altLang="en-US"/>
              <a:t>If it can’t find the cert, then warns the user that site has not been verified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Note, can still proceed, just </a:t>
            </a:r>
            <a:r>
              <a:rPr lang="en-US" altLang="en-US">
                <a:solidFill>
                  <a:srgbClr val="FF0000"/>
                </a:solidFill>
              </a:rPr>
              <a:t>without authentication</a:t>
            </a: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 sz="2700"/>
              <a:t>Q: Which end-to-end security properties do we lose if we incorrectly trust that the site is whom we think?</a:t>
            </a:r>
          </a:p>
          <a:p>
            <a:pPr>
              <a:lnSpc>
                <a:spcPct val="90000"/>
              </a:lnSpc>
            </a:pPr>
            <a:r>
              <a:rPr lang="en-US" altLang="en-US"/>
              <a:t>A: </a:t>
            </a:r>
            <a:r>
              <a:rPr lang="en-US" altLang="en-US" b="1">
                <a:solidFill>
                  <a:srgbClr val="FF0000"/>
                </a:solidFill>
              </a:rPr>
              <a:t>All of them!</a:t>
            </a:r>
            <a:endParaRPr lang="en-US" altLang="en-US"/>
          </a:p>
          <a:p>
            <a:pPr lvl="1">
              <a:lnSpc>
                <a:spcPct val="90000"/>
              </a:lnSpc>
            </a:pPr>
            <a:r>
              <a:rPr lang="en-US" altLang="en-US"/>
              <a:t>Goodbye confidentiality, integrity, authentication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Attacker can read everything, modify, impersonate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73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5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56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6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/ TLS Limitations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8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SSL / TLS Limitations</a:t>
            </a:r>
            <a:endParaRPr lang="en-US" altLang="en-US"/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Properly used, SSL / TLS provides powerful end-to-end protections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So why not use it for </a:t>
            </a:r>
            <a:r>
              <a:rPr lang="en-US" altLang="en-US" i="1" dirty="0">
                <a:solidFill>
                  <a:srgbClr val="0000FF"/>
                </a:solidFill>
              </a:rPr>
              <a:t>everything</a:t>
            </a:r>
            <a:r>
              <a:rPr lang="en-US" altLang="en-US" dirty="0"/>
              <a:t>??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Issues: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Cost of public-key crypto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Takes non-trivial CPU processing (but today a minor issue)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Note: </a:t>
            </a:r>
            <a:r>
              <a:rPr lang="en-US" altLang="en-US" i="1" dirty="0"/>
              <a:t>symmetric</a:t>
            </a:r>
            <a:r>
              <a:rPr lang="en-US" altLang="en-US" dirty="0"/>
              <a:t> key crypto on modern hardware is non-issue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Hassle of buying/maintaining certs (fairly minor)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04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1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1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1331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463"/>
            <a:ext cx="9140825" cy="117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77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9140825" cy="467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6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SSL / TLS Limitations</a:t>
            </a:r>
            <a:endParaRPr lang="en-US" altLang="en-US"/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Properly used, SSL / TLS provides powerful end-to-end protections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So why not use it for </a:t>
            </a:r>
            <a:r>
              <a:rPr lang="en-US" altLang="en-US" i="1" dirty="0">
                <a:solidFill>
                  <a:schemeClr val="bg2"/>
                </a:solidFill>
              </a:rPr>
              <a:t>everything</a:t>
            </a:r>
            <a:r>
              <a:rPr lang="en-US" altLang="en-US" dirty="0">
                <a:solidFill>
                  <a:schemeClr val="bg2"/>
                </a:solidFill>
              </a:rPr>
              <a:t>??</a:t>
            </a:r>
          </a:p>
          <a:p>
            <a:pPr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Issues: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Cost of public-key crypto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Takes non-trivial CPU processing (but today a minor issue)</a:t>
            </a:r>
          </a:p>
          <a:p>
            <a:pPr lvl="2"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Note: </a:t>
            </a:r>
            <a:r>
              <a:rPr lang="en-US" altLang="en-US" i="1" dirty="0">
                <a:solidFill>
                  <a:schemeClr val="bg2"/>
                </a:solidFill>
              </a:rPr>
              <a:t>symmetric</a:t>
            </a:r>
            <a:r>
              <a:rPr lang="en-US" altLang="en-US" dirty="0">
                <a:solidFill>
                  <a:schemeClr val="bg2"/>
                </a:solidFill>
              </a:rPr>
              <a:t> key crypto on modern hardware is non-issue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solidFill>
                  <a:schemeClr val="bg2"/>
                </a:solidFill>
              </a:rPr>
              <a:t>Hassle of buying/maintaining certs (fairly minor)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/>
              <a:t>DoS</a:t>
            </a:r>
            <a:r>
              <a:rPr lang="en-US" altLang="en-US" dirty="0"/>
              <a:t> amplification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Client can force server to undertake public key operations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But: requires established TCP connection, and given that, there are other juicy targets like back-end databases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Integrating with other sites that don’t use HTTPS</a:t>
            </a:r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en-US" altLang="en-US" b="1" dirty="0">
                <a:solidFill>
                  <a:srgbClr val="FF0000"/>
                </a:solidFill>
              </a:rPr>
              <a:t>Latency</a:t>
            </a:r>
            <a:r>
              <a:rPr lang="en-US" altLang="en-US" dirty="0"/>
              <a:t>: extra round trips </a:t>
            </a:r>
            <a:r>
              <a:rPr lang="en-US" altLang="en-US" dirty="0">
                <a:sym typeface="Symbol" charset="2"/>
              </a:rPr>
              <a:t> pages take longer to load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98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32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32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32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932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251" grpId="0" build="p"/>
      <p:bldP spid="693251" grpI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SSL / TLS Limitations, con’t</a:t>
            </a:r>
            <a:endParaRPr lang="en-US" altLang="en-US"/>
          </a:p>
        </p:txBody>
      </p:sp>
      <p:sp>
        <p:nvSpPr>
          <p:cNvPr id="627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Problems that SSL / TLS does </a:t>
            </a:r>
            <a:r>
              <a:rPr lang="en-US" altLang="en-US" b="1"/>
              <a:t>not</a:t>
            </a:r>
            <a:r>
              <a:rPr lang="en-US" altLang="en-US"/>
              <a:t> take care of ?</a:t>
            </a:r>
          </a:p>
          <a:p>
            <a:r>
              <a:rPr lang="en-US" altLang="en-US"/>
              <a:t>TCP-level </a:t>
            </a:r>
            <a:r>
              <a:rPr lang="en-US" altLang="en-US">
                <a:solidFill>
                  <a:srgbClr val="FF0000"/>
                </a:solidFill>
              </a:rPr>
              <a:t>denial of service</a:t>
            </a:r>
            <a:endParaRPr lang="en-US" altLang="en-US"/>
          </a:p>
          <a:p>
            <a:pPr lvl="1"/>
            <a:r>
              <a:rPr lang="en-US" altLang="en-US"/>
              <a:t>SYN flooding</a:t>
            </a:r>
          </a:p>
          <a:p>
            <a:pPr lvl="1"/>
            <a:r>
              <a:rPr lang="en-US" altLang="en-US"/>
              <a:t>RST injection</a:t>
            </a:r>
          </a:p>
          <a:p>
            <a:pPr lvl="2"/>
            <a:r>
              <a:rPr lang="en-US" altLang="en-US"/>
              <a:t>(but does protect against data injection!)</a:t>
            </a:r>
          </a:p>
          <a:p>
            <a:pPr>
              <a:lnSpc>
                <a:spcPct val="70000"/>
              </a:lnSpc>
            </a:pPr>
            <a:r>
              <a:rPr lang="en-US" altLang="en-US" sz="2700"/>
              <a:t>SQL injection / XSS / server-side coding/logic flaws</a:t>
            </a:r>
          </a:p>
          <a:p>
            <a:pPr>
              <a:lnSpc>
                <a:spcPct val="70000"/>
              </a:lnSpc>
            </a:pPr>
            <a:r>
              <a:rPr lang="en-US" altLang="en-US"/>
              <a:t>Vulnerabilities introduced by server inconsistencies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01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77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77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77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77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77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1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97" y="3429822"/>
            <a:ext cx="2362385" cy="2485129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dirty="0" err="1">
                <a:latin typeface="Tahoma"/>
                <a:cs typeface="Tahoma"/>
              </a:rPr>
              <a:t>Lorem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ipsum</a:t>
            </a:r>
            <a:r>
              <a:rPr lang="en-US" dirty="0">
                <a:latin typeface="Tahoma"/>
                <a:cs typeface="Tahoma"/>
              </a:rPr>
              <a:t> dolor sit </a:t>
            </a:r>
            <a:r>
              <a:rPr lang="en-US" dirty="0" err="1">
                <a:latin typeface="Tahoma"/>
                <a:cs typeface="Tahoma"/>
              </a:rPr>
              <a:t>amet</a:t>
            </a:r>
            <a:r>
              <a:rPr lang="en-US" dirty="0">
                <a:latin typeface="Tahoma"/>
                <a:cs typeface="Tahoma"/>
              </a:rPr>
              <a:t>, </a:t>
            </a:r>
            <a:r>
              <a:rPr lang="en-US" dirty="0" err="1">
                <a:latin typeface="Tahoma"/>
                <a:cs typeface="Tahoma"/>
              </a:rPr>
              <a:t>consectetur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adipiscing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elit</a:t>
            </a:r>
            <a:r>
              <a:rPr lang="en-US" dirty="0">
                <a:latin typeface="Tahoma"/>
                <a:cs typeface="Tahoma"/>
              </a:rPr>
              <a:t>. </a:t>
            </a:r>
            <a:r>
              <a:rPr lang="en-US" dirty="0" err="1">
                <a:latin typeface="Tahoma"/>
                <a:cs typeface="Tahoma"/>
              </a:rPr>
              <a:t>Fusce</a:t>
            </a:r>
            <a:r>
              <a:rPr lang="en-US" dirty="0">
                <a:latin typeface="Tahoma"/>
                <a:cs typeface="Tahoma"/>
              </a:rPr>
              <a:t> vitae </a:t>
            </a:r>
            <a:r>
              <a:rPr lang="en-US" dirty="0" err="1">
                <a:latin typeface="Tahoma"/>
                <a:cs typeface="Tahoma"/>
              </a:rPr>
              <a:t>risus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ultricies</a:t>
            </a:r>
            <a:r>
              <a:rPr lang="en-US" dirty="0">
                <a:latin typeface="Tahoma"/>
                <a:cs typeface="Tahoma"/>
              </a:rPr>
              <a:t>, </a:t>
            </a:r>
            <a:r>
              <a:rPr lang="en-US" dirty="0" err="1">
                <a:latin typeface="Tahoma"/>
                <a:cs typeface="Tahoma"/>
              </a:rPr>
              <a:t>dapibus</a:t>
            </a:r>
            <a:r>
              <a:rPr lang="en-US" dirty="0">
                <a:latin typeface="Tahoma"/>
                <a:cs typeface="Tahoma"/>
              </a:rPr>
              <a:t> magna </a:t>
            </a:r>
            <a:r>
              <a:rPr lang="en-US" dirty="0" err="1">
                <a:latin typeface="Tahoma"/>
                <a:cs typeface="Tahoma"/>
              </a:rPr>
              <a:t>vel</a:t>
            </a:r>
            <a:r>
              <a:rPr lang="en-US" dirty="0">
                <a:latin typeface="Tahoma"/>
                <a:cs typeface="Tahoma"/>
              </a:rPr>
              <a:t>, </a:t>
            </a:r>
            <a:r>
              <a:rPr lang="en-US" dirty="0" err="1">
                <a:latin typeface="Tahoma"/>
                <a:cs typeface="Tahoma"/>
              </a:rPr>
              <a:t>ultricies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elit</a:t>
            </a:r>
            <a:r>
              <a:rPr lang="en-US" dirty="0">
                <a:latin typeface="Tahoma"/>
                <a:cs typeface="Tahoma"/>
              </a:rPr>
              <a:t>. </a:t>
            </a:r>
            <a:r>
              <a:rPr lang="en-US" dirty="0" err="1">
                <a:latin typeface="Tahoma"/>
                <a:cs typeface="Tahoma"/>
              </a:rPr>
              <a:t>Nunc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suscipit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felis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eu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facilisis</a:t>
            </a:r>
            <a:r>
              <a:rPr lang="en-US" dirty="0">
                <a:latin typeface="Tahoma"/>
                <a:cs typeface="Tahoma"/>
              </a:rPr>
              <a:t> </a:t>
            </a:r>
            <a:r>
              <a:rPr lang="en-US" dirty="0" err="1">
                <a:latin typeface="Tahoma"/>
                <a:cs typeface="Tahoma"/>
              </a:rPr>
              <a:t>vestibulum</a:t>
            </a:r>
            <a:r>
              <a:rPr lang="en-US" dirty="0">
                <a:latin typeface="Tahoma"/>
                <a:cs typeface="Tahoma"/>
              </a:rPr>
              <a:t>.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2644616" y="2231637"/>
            <a:ext cx="3359632" cy="3324886"/>
            <a:chOff x="2453446" y="2369063"/>
            <a:chExt cx="3359632" cy="3324886"/>
          </a:xfrm>
        </p:grpSpPr>
        <p:sp>
          <p:nvSpPr>
            <p:cNvPr id="10" name="Vertical Scroll 9"/>
            <p:cNvSpPr/>
            <p:nvPr/>
          </p:nvSpPr>
          <p:spPr>
            <a:xfrm>
              <a:off x="2453446" y="2396373"/>
              <a:ext cx="3359632" cy="3297576"/>
            </a:xfrm>
            <a:prstGeom prst="verticalScrol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ahoma"/>
                <a:cs typeface="Tahoma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965525" y="2915247"/>
              <a:ext cx="2253142" cy="14405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Tahoma"/>
                  <a:cs typeface="Tahoma"/>
                </a:rPr>
                <a:t>(Alice’s PK, Alice)</a:t>
              </a:r>
              <a:endParaRPr lang="en-US" sz="2800" dirty="0">
                <a:solidFill>
                  <a:schemeClr val="bg1"/>
                </a:solidFill>
                <a:latin typeface="Tahoma"/>
                <a:cs typeface="Tahoma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97376" y="2369063"/>
              <a:ext cx="1553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ahoma"/>
                  <a:cs typeface="Tahoma"/>
                </a:rPr>
                <a:t>Certificate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16089" y="1672189"/>
            <a:ext cx="3359632" cy="3338150"/>
            <a:chOff x="5716089" y="1948363"/>
            <a:chExt cx="3359632" cy="3338150"/>
          </a:xfrm>
        </p:grpSpPr>
        <p:sp>
          <p:nvSpPr>
            <p:cNvPr id="15" name="Vertical Scroll 14"/>
            <p:cNvSpPr/>
            <p:nvPr/>
          </p:nvSpPr>
          <p:spPr>
            <a:xfrm>
              <a:off x="5716089" y="1988937"/>
              <a:ext cx="3359632" cy="3297576"/>
            </a:xfrm>
            <a:prstGeom prst="verticalScroll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ahoma"/>
                <a:cs typeface="Tahom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228168" y="2507811"/>
              <a:ext cx="2253142" cy="144055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>
                  <a:solidFill>
                    <a:schemeClr val="bg1"/>
                  </a:solidFill>
                  <a:latin typeface="Tahoma"/>
                  <a:cs typeface="Tahoma"/>
                </a:rPr>
                <a:t>(TP’s PK, TP)</a:t>
              </a:r>
              <a:endParaRPr lang="en-US" sz="2800" dirty="0">
                <a:solidFill>
                  <a:schemeClr val="bg1"/>
                </a:solidFill>
                <a:latin typeface="Tahoma"/>
                <a:cs typeface="Tahoma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28660" y="1948363"/>
              <a:ext cx="2271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Tahoma"/>
                  <a:cs typeface="Tahoma"/>
                </a:rPr>
                <a:t>Root Certificate</a:t>
              </a:r>
              <a:endParaRPr lang="en-US" sz="2400" dirty="0">
                <a:latin typeface="Tahoma"/>
                <a:cs typeface="Tahoma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86400" y="3719818"/>
            <a:ext cx="3211694" cy="3211694"/>
            <a:chOff x="-2634464" y="1534163"/>
            <a:chExt cx="3211694" cy="3211694"/>
          </a:xfrm>
        </p:grpSpPr>
        <p:pic>
          <p:nvPicPr>
            <p:cNvPr id="36" name="Picture 35" descr="certificat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34464" y="1534163"/>
              <a:ext cx="3211694" cy="3211694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>
            <a:xfrm>
              <a:off x="-1817179" y="2232123"/>
              <a:ext cx="169091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latin typeface="Tahoma"/>
                  <a:cs typeface="Tahoma"/>
                </a:rPr>
                <a:t>Signature</a:t>
              </a:r>
              <a:br>
                <a:rPr lang="en-US" sz="2800" dirty="0" smtClean="0">
                  <a:latin typeface="Tahoma"/>
                  <a:cs typeface="Tahoma"/>
                </a:rPr>
              </a:br>
              <a:r>
                <a:rPr lang="en-US" sz="2800" dirty="0" smtClean="0">
                  <a:latin typeface="Tahoma"/>
                  <a:cs typeface="Tahoma"/>
                </a:rPr>
                <a:t>by TP</a:t>
              </a:r>
              <a:endParaRPr lang="en-US" sz="2800" dirty="0">
                <a:latin typeface="Tahoma"/>
                <a:cs typeface="Tahoma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01706" y="4359220"/>
            <a:ext cx="3211694" cy="3211694"/>
            <a:chOff x="-63790" y="1201312"/>
            <a:chExt cx="3211694" cy="3211694"/>
          </a:xfrm>
        </p:grpSpPr>
        <p:pic>
          <p:nvPicPr>
            <p:cNvPr id="37" name="Picture 36" descr="certificate-no-badge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3790" y="1201312"/>
              <a:ext cx="3211694" cy="3211694"/>
            </a:xfrm>
            <a:prstGeom prst="rect">
              <a:avLst/>
            </a:prstGeom>
          </p:spPr>
        </p:pic>
        <p:sp>
          <p:nvSpPr>
            <p:cNvPr id="39" name="Rectangle 38"/>
            <p:cNvSpPr/>
            <p:nvPr/>
          </p:nvSpPr>
          <p:spPr>
            <a:xfrm>
              <a:off x="742544" y="1907469"/>
              <a:ext cx="169091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latin typeface="Tahoma"/>
                  <a:cs typeface="Tahoma"/>
                </a:rPr>
                <a:t>Signature</a:t>
              </a:r>
              <a:br>
                <a:rPr lang="en-US" sz="2800" dirty="0" smtClean="0">
                  <a:latin typeface="Tahoma"/>
                  <a:cs typeface="Tahoma"/>
                </a:rPr>
              </a:br>
              <a:r>
                <a:rPr lang="en-US" sz="2800" dirty="0" smtClean="0">
                  <a:latin typeface="Tahoma"/>
                  <a:cs typeface="Tahoma"/>
                </a:rPr>
                <a:t>by </a:t>
              </a:r>
              <a:r>
                <a:rPr lang="en-US" sz="2800" dirty="0">
                  <a:latin typeface="Tahoma"/>
                  <a:cs typeface="Tahoma"/>
                </a:rPr>
                <a:t>Alice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448940" y="3179978"/>
            <a:ext cx="3211694" cy="3211694"/>
            <a:chOff x="-2634464" y="1534163"/>
            <a:chExt cx="3211694" cy="3211694"/>
          </a:xfrm>
        </p:grpSpPr>
        <p:pic>
          <p:nvPicPr>
            <p:cNvPr id="43" name="Picture 42" descr="certificat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34464" y="1534163"/>
              <a:ext cx="3211694" cy="3211694"/>
            </a:xfrm>
            <a:prstGeom prst="rect">
              <a:avLst/>
            </a:prstGeom>
          </p:spPr>
        </p:pic>
        <p:sp>
          <p:nvSpPr>
            <p:cNvPr id="44" name="Rectangle 43"/>
            <p:cNvSpPr/>
            <p:nvPr/>
          </p:nvSpPr>
          <p:spPr>
            <a:xfrm>
              <a:off x="-1817179" y="2232123"/>
              <a:ext cx="1690913" cy="95410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 smtClean="0">
                  <a:latin typeface="Tahoma"/>
                  <a:cs typeface="Tahoma"/>
                </a:rPr>
                <a:t>Signature</a:t>
              </a:r>
              <a:br>
                <a:rPr lang="en-US" sz="2800" dirty="0" smtClean="0">
                  <a:latin typeface="Tahoma"/>
                  <a:cs typeface="Tahoma"/>
                </a:rPr>
              </a:br>
              <a:r>
                <a:rPr lang="en-US" sz="2800" dirty="0" smtClean="0">
                  <a:latin typeface="Tahoma"/>
                  <a:cs typeface="Tahoma"/>
                </a:rPr>
                <a:t>by TP</a:t>
              </a:r>
              <a:endParaRPr lang="en-US" sz="2800" dirty="0">
                <a:latin typeface="Tahoma"/>
                <a:cs typeface="Tahom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760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0825" cy="479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799747" name="Group 3"/>
          <p:cNvGrpSpPr>
            <a:grpSpLocks/>
          </p:cNvGrpSpPr>
          <p:nvPr/>
        </p:nvGrpSpPr>
        <p:grpSpPr bwMode="auto">
          <a:xfrm>
            <a:off x="533400" y="152400"/>
            <a:ext cx="4419600" cy="1524000"/>
            <a:chOff x="336" y="96"/>
            <a:chExt cx="2784" cy="960"/>
          </a:xfrm>
        </p:grpSpPr>
        <p:sp>
          <p:nvSpPr>
            <p:cNvPr id="799748" name="Oval 4"/>
            <p:cNvSpPr>
              <a:spLocks noChangeArrowheads="1"/>
            </p:cNvSpPr>
            <p:nvPr/>
          </p:nvSpPr>
          <p:spPr bwMode="auto">
            <a:xfrm>
              <a:off x="1296" y="816"/>
              <a:ext cx="384" cy="240"/>
            </a:xfrm>
            <a:prstGeom prst="ellipse">
              <a:avLst/>
            </a:prstGeom>
            <a:noFill/>
            <a:ln w="19050">
              <a:solidFill>
                <a:srgbClr val="FF8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99749" name="Rectangle 5"/>
            <p:cNvSpPr>
              <a:spLocks noChangeArrowheads="1"/>
            </p:cNvSpPr>
            <p:nvPr/>
          </p:nvSpPr>
          <p:spPr bwMode="auto">
            <a:xfrm>
              <a:off x="336" y="96"/>
              <a:ext cx="2784" cy="384"/>
            </a:xfrm>
            <a:prstGeom prst="rect">
              <a:avLst/>
            </a:prstGeom>
            <a:noFill/>
            <a:ln w="19050">
              <a:solidFill>
                <a:srgbClr val="FF8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r>
                <a:rPr lang="en-US" altLang="en-US">
                  <a:solidFill>
                    <a:srgbClr val="FF8000"/>
                  </a:solidFill>
                </a:rPr>
                <a:t>Regular web surfing - http: URL</a:t>
              </a:r>
            </a:p>
          </p:txBody>
        </p:sp>
        <p:sp>
          <p:nvSpPr>
            <p:cNvPr id="799750" name="Line 6"/>
            <p:cNvSpPr>
              <a:spLocks noChangeShapeType="1"/>
            </p:cNvSpPr>
            <p:nvPr/>
          </p:nvSpPr>
          <p:spPr bwMode="auto">
            <a:xfrm>
              <a:off x="1296" y="480"/>
              <a:ext cx="192" cy="288"/>
            </a:xfrm>
            <a:prstGeom prst="line">
              <a:avLst/>
            </a:prstGeom>
            <a:noFill/>
            <a:ln w="19050">
              <a:solidFill>
                <a:srgbClr val="FF8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99753" name="Rectangle 9"/>
          <p:cNvSpPr>
            <a:spLocks noChangeArrowheads="1"/>
          </p:cNvSpPr>
          <p:nvPr/>
        </p:nvSpPr>
        <p:spPr bwMode="auto">
          <a:xfrm>
            <a:off x="3429000" y="990600"/>
            <a:ext cx="3657600" cy="120650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So </a:t>
            </a:r>
            <a:r>
              <a:rPr lang="en-US" altLang="en-US" i="1"/>
              <a:t>no </a:t>
            </a:r>
            <a:r>
              <a:rPr lang="en-US" altLang="en-US" b="1" i="1"/>
              <a:t>integrity</a:t>
            </a:r>
            <a:r>
              <a:rPr lang="en-US" altLang="en-US"/>
              <a:t> - a MITM attacker can alter pages returned by server …</a:t>
            </a:r>
          </a:p>
        </p:txBody>
      </p:sp>
      <p:sp>
        <p:nvSpPr>
          <p:cNvPr id="799756" name="Oval 12"/>
          <p:cNvSpPr>
            <a:spLocks noChangeArrowheads="1"/>
          </p:cNvSpPr>
          <p:nvPr/>
        </p:nvSpPr>
        <p:spPr bwMode="auto">
          <a:xfrm>
            <a:off x="7543800" y="2362200"/>
            <a:ext cx="1262063" cy="381000"/>
          </a:xfrm>
          <a:prstGeom prst="ellipse">
            <a:avLst/>
          </a:prstGeom>
          <a:solidFill>
            <a:srgbClr val="FF0000">
              <a:alpha val="42999"/>
            </a:srgbClr>
          </a:solidFill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9757" name="Rectangle 13"/>
          <p:cNvSpPr>
            <a:spLocks noChangeArrowheads="1"/>
          </p:cNvSpPr>
          <p:nvPr/>
        </p:nvSpPr>
        <p:spPr bwMode="auto">
          <a:xfrm>
            <a:off x="1295400" y="3200400"/>
            <a:ext cx="7215188" cy="193675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US"/>
              <a:t>And when we click here …</a:t>
            </a:r>
          </a:p>
          <a:p>
            <a:r>
              <a:rPr lang="en-US" altLang="en-US"/>
              <a:t>… attacker has changed the corresponding link so that it’s ordinary http rather than https!</a:t>
            </a:r>
          </a:p>
          <a:p>
            <a:endParaRPr lang="en-US" altLang="en-US"/>
          </a:p>
          <a:p>
            <a:r>
              <a:rPr lang="en-US" altLang="en-US"/>
              <a:t>We never get a chance to use TLS’s protections! :-(</a:t>
            </a:r>
          </a:p>
        </p:txBody>
      </p:sp>
      <p:sp>
        <p:nvSpPr>
          <p:cNvPr id="799758" name="Line 14"/>
          <p:cNvSpPr>
            <a:spLocks noChangeShapeType="1"/>
          </p:cNvSpPr>
          <p:nvPr/>
        </p:nvSpPr>
        <p:spPr bwMode="auto">
          <a:xfrm flipV="1">
            <a:off x="7467600" y="2743200"/>
            <a:ext cx="684213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9759" name="Rectangle 15"/>
          <p:cNvSpPr>
            <a:spLocks noChangeArrowheads="1"/>
          </p:cNvSpPr>
          <p:nvPr/>
        </p:nvSpPr>
        <p:spPr bwMode="auto">
          <a:xfrm>
            <a:off x="3113088" y="6096000"/>
            <a:ext cx="2932112" cy="595313"/>
          </a:xfrm>
          <a:prstGeom prst="rect">
            <a:avLst/>
          </a:prstGeom>
          <a:solidFill>
            <a:srgbClr val="006B01">
              <a:alpha val="78000"/>
            </a:srgbClr>
          </a:solidFill>
          <a:ln w="158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“sslstrip” attack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9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9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753" grpId="0" animBg="1"/>
      <p:bldP spid="799756" grpId="0" animBg="1"/>
      <p:bldP spid="799757" grpId="0" animBg="1"/>
      <p:bldP spid="799758" grpId="0" animBg="1"/>
      <p:bldP spid="79975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4000"/>
              <a:t>SSL / TLS Limitations, con’t</a:t>
            </a:r>
            <a:endParaRPr lang="en-US" altLang="en-US"/>
          </a:p>
        </p:txBody>
      </p:sp>
      <p:sp>
        <p:nvSpPr>
          <p:cNvPr id="79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/>
              <a:t>Problems that SSL / TLS does </a:t>
            </a:r>
            <a:r>
              <a:rPr lang="en-US" altLang="en-US" b="1"/>
              <a:t>not</a:t>
            </a:r>
            <a:r>
              <a:rPr lang="en-US" altLang="en-US"/>
              <a:t> take care of ?</a:t>
            </a:r>
          </a:p>
          <a:p>
            <a:pPr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TCP-level denial of service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SYN flooding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RST injection</a:t>
            </a:r>
          </a:p>
          <a:p>
            <a:pPr lvl="2">
              <a:lnSpc>
                <a:spcPct val="90000"/>
              </a:lnSpc>
            </a:pPr>
            <a:r>
              <a:rPr lang="en-US" altLang="en-US">
                <a:solidFill>
                  <a:schemeClr val="bg2"/>
                </a:solidFill>
              </a:rPr>
              <a:t>(but does protect against data injection!)</a:t>
            </a:r>
          </a:p>
          <a:p>
            <a:pPr>
              <a:lnSpc>
                <a:spcPct val="70000"/>
              </a:lnSpc>
            </a:pPr>
            <a:r>
              <a:rPr lang="en-US" altLang="en-US" sz="2700">
                <a:solidFill>
                  <a:schemeClr val="bg2"/>
                </a:solidFill>
              </a:rPr>
              <a:t>SQL injection / XSS / server-side coding/logic flaws</a:t>
            </a:r>
          </a:p>
          <a:p>
            <a:pPr>
              <a:lnSpc>
                <a:spcPct val="70000"/>
              </a:lnSpc>
            </a:pPr>
            <a:r>
              <a:rPr lang="en-US" altLang="en-US">
                <a:solidFill>
                  <a:schemeClr val="bg2"/>
                </a:solidFill>
              </a:rPr>
              <a:t>Vulnerabilities introduced by server inconsistencies</a:t>
            </a:r>
          </a:p>
          <a:p>
            <a:pPr>
              <a:lnSpc>
                <a:spcPct val="70000"/>
              </a:lnSpc>
            </a:pPr>
            <a:r>
              <a:rPr lang="en-US" altLang="en-US"/>
              <a:t>Browser coding/logic flaws</a:t>
            </a:r>
          </a:p>
          <a:p>
            <a:pPr>
              <a:lnSpc>
                <a:spcPct val="70000"/>
              </a:lnSpc>
            </a:pPr>
            <a:r>
              <a:rPr lang="en-US" altLang="en-US"/>
              <a:t>User flaws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Weak passwords</a:t>
            </a:r>
          </a:p>
          <a:p>
            <a:pPr lvl="1">
              <a:lnSpc>
                <a:spcPct val="90000"/>
              </a:lnSpc>
            </a:pPr>
            <a:r>
              <a:rPr lang="en-US" altLang="en-US"/>
              <a:t>Phishing</a:t>
            </a:r>
          </a:p>
          <a:p>
            <a:pPr>
              <a:lnSpc>
                <a:spcPct val="80000"/>
              </a:lnSpc>
            </a:pPr>
            <a:r>
              <a:rPr lang="en-US" altLang="en-US"/>
              <a:t>Issues of trust 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7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5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5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5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5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5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5651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/>
              <a:t>TLS/SSL Trust Issues</a:t>
            </a:r>
            <a:endParaRPr lang="en-US" altLang="en-US"/>
          </a:p>
        </p:txBody>
      </p:sp>
      <p:sp>
        <p:nvSpPr>
          <p:cNvPr id="73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/>
              <a:t>User has to make correct trust decisions …</a:t>
            </a:r>
            <a:endParaRPr lang="en-US" altLang="en-US" sz="3600">
              <a:latin typeface="Georgia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1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216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6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7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7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8885238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0723" name="Oval 3"/>
          <p:cNvSpPr>
            <a:spLocks noChangeArrowheads="1"/>
          </p:cNvSpPr>
          <p:nvPr/>
        </p:nvSpPr>
        <p:spPr bwMode="auto">
          <a:xfrm>
            <a:off x="3048000" y="5410200"/>
            <a:ext cx="1066800" cy="228600"/>
          </a:xfrm>
          <a:prstGeom prst="ellipse">
            <a:avLst/>
          </a:prstGeom>
          <a:noFill/>
          <a:ln w="19050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8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X.</a:t>
            </a:r>
            <a:r>
              <a:rPr lang="en-US" dirty="0" smtClean="0"/>
              <a:t>509</a:t>
            </a:r>
            <a:endParaRPr lang="en-US" dirty="0"/>
          </a:p>
          <a:p>
            <a:pPr lvl="1"/>
            <a:r>
              <a:rPr lang="en-US" dirty="0" smtClean="0"/>
              <a:t>Standard </a:t>
            </a:r>
            <a:r>
              <a:rPr lang="en-US" dirty="0"/>
              <a:t>from International Telecommunication Union (ITU), </a:t>
            </a:r>
            <a:r>
              <a:rPr lang="en-US" dirty="0" smtClean="0"/>
              <a:t>1988</a:t>
            </a:r>
          </a:p>
          <a:p>
            <a:pPr lvl="1"/>
            <a:r>
              <a:rPr lang="en-US" dirty="0" smtClean="0"/>
              <a:t>Also </a:t>
            </a:r>
            <a:r>
              <a:rPr lang="en-US" dirty="0"/>
              <a:t>IETF RFC-2459 (and updates)</a:t>
            </a:r>
          </a:p>
          <a:p>
            <a:pPr marL="0" indent="0">
              <a:buNone/>
            </a:pPr>
            <a:r>
              <a:rPr lang="en-US" dirty="0"/>
              <a:t>Three required fields:</a:t>
            </a:r>
          </a:p>
          <a:p>
            <a:r>
              <a:rPr lang="en-US" dirty="0"/>
              <a:t>TBS Certificate (TBS = “To Be Signed”)</a:t>
            </a:r>
          </a:p>
          <a:p>
            <a:pPr lvl="1"/>
            <a:r>
              <a:rPr lang="en-US" dirty="0"/>
              <a:t>The useful payload of the </a:t>
            </a:r>
            <a:r>
              <a:rPr lang="en-US" dirty="0" smtClean="0"/>
              <a:t>certificate</a:t>
            </a:r>
            <a:endParaRPr lang="en-US" dirty="0"/>
          </a:p>
          <a:p>
            <a:r>
              <a:rPr lang="en-US" dirty="0"/>
              <a:t>CA signature algorithm</a:t>
            </a:r>
          </a:p>
          <a:p>
            <a:pPr lvl="1"/>
            <a:r>
              <a:rPr lang="en-US" dirty="0"/>
              <a:t>Identifier for the </a:t>
            </a:r>
            <a:r>
              <a:rPr lang="en-US" dirty="0" smtClean="0"/>
              <a:t>crypto </a:t>
            </a:r>
            <a:r>
              <a:rPr lang="en-US" dirty="0"/>
              <a:t>algorithm used by the CA to sign this certificate</a:t>
            </a:r>
          </a:p>
          <a:p>
            <a:r>
              <a:rPr lang="en-US" dirty="0"/>
              <a:t>CA signature value</a:t>
            </a:r>
          </a:p>
          <a:p>
            <a:pPr lvl="1"/>
            <a:r>
              <a:rPr lang="en-US" dirty="0"/>
              <a:t>Signature of the certificate by the CA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26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290" name="Picture 12" descr="unspecifiedSecurityfla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21" t="47212"/>
          <a:stretch>
            <a:fillRect/>
          </a:stretch>
        </p:blipFill>
        <p:spPr bwMode="auto">
          <a:xfrm>
            <a:off x="1176338" y="2133600"/>
            <a:ext cx="67913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2291" name="Rectangle 3"/>
          <p:cNvSpPr>
            <a:spLocks noChangeArrowheads="1"/>
          </p:cNvSpPr>
          <p:nvPr/>
        </p:nvSpPr>
        <p:spPr bwMode="auto">
          <a:xfrm>
            <a:off x="255588" y="1112838"/>
            <a:ext cx="8108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2800" b="1"/>
              <a:t>The equivalent as seen by most Internet users:</a:t>
            </a:r>
          </a:p>
        </p:txBody>
      </p:sp>
      <p:sp>
        <p:nvSpPr>
          <p:cNvPr id="652292" name="Rectangle 4"/>
          <p:cNvSpPr>
            <a:spLocks noChangeArrowheads="1"/>
          </p:cNvSpPr>
          <p:nvPr/>
        </p:nvSpPr>
        <p:spPr bwMode="auto">
          <a:xfrm>
            <a:off x="4419600" y="6096000"/>
            <a:ext cx="44275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 i="1">
                <a:solidFill>
                  <a:srgbClr val="FF0000"/>
                </a:solidFill>
              </a:rPr>
              <a:t>(note: an actual Windows error message!)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2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229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TLS/SSL Trust Issues, </a:t>
            </a:r>
            <a:r>
              <a:rPr lang="en-US" dirty="0" err="1"/>
              <a:t>con’t</a:t>
            </a:r>
            <a:endParaRPr lang="en-US" dirty="0"/>
          </a:p>
        </p:txBody>
      </p:sp>
      <p:sp>
        <p:nvSpPr>
          <p:cNvPr id="7137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>
                <a:latin typeface="Times New Roman" charset="0"/>
              </a:rPr>
              <a:t>“</a:t>
            </a:r>
            <a:r>
              <a:rPr lang="en-US" altLang="en-US" sz="2800" i="1">
                <a:latin typeface="Times New Roman" charset="0"/>
              </a:rPr>
              <a:t>Commercial certificate authorities protect you from anyone from whom they are unwilling to take money</a:t>
            </a:r>
            <a:r>
              <a:rPr lang="en-US" altLang="en-US" sz="2800">
                <a:latin typeface="Times New Roman" charset="0"/>
              </a:rPr>
              <a:t>”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Matt Blaze, circa 2001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So how many CAs do we have to worry about, anyway?</a:t>
            </a:r>
            <a:endParaRPr lang="en-US" altLang="en-US">
              <a:latin typeface="Georgi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0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731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6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4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9637" name="Oval 5"/>
          <p:cNvSpPr>
            <a:spLocks noChangeArrowheads="1"/>
          </p:cNvSpPr>
          <p:nvPr/>
        </p:nvSpPr>
        <p:spPr bwMode="auto">
          <a:xfrm>
            <a:off x="4724400" y="6477000"/>
            <a:ext cx="1143000" cy="381000"/>
          </a:xfrm>
          <a:prstGeom prst="ellipse">
            <a:avLst/>
          </a:prstGeom>
          <a:noFill/>
          <a:ln w="19050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9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TLS/SSL Trust Issues</a:t>
            </a:r>
          </a:p>
        </p:txBody>
      </p:sp>
      <p:sp>
        <p:nvSpPr>
          <p:cNvPr id="715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2"/>
                </a:solidFill>
                <a:latin typeface="Times New Roman" charset="0"/>
              </a:rPr>
              <a:t>“</a:t>
            </a:r>
            <a:r>
              <a:rPr lang="en-US" altLang="en-US" sz="2800" i="1">
                <a:solidFill>
                  <a:schemeClr val="bg2"/>
                </a:solidFill>
                <a:latin typeface="Times New Roman" charset="0"/>
              </a:rPr>
              <a:t>Commercial certificate authorities protect you from anyone from whom they are unwilling to take money</a:t>
            </a:r>
            <a:r>
              <a:rPr lang="en-US" altLang="en-US" sz="2800">
                <a:solidFill>
                  <a:schemeClr val="bg2"/>
                </a:solidFill>
                <a:latin typeface="Times New Roman" charset="0"/>
              </a:rPr>
              <a:t>”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bg2"/>
                </a:solidFill>
              </a:rPr>
              <a:t>Matt Blaze, circa 2001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2"/>
                </a:solidFill>
              </a:rPr>
              <a:t>So how many CAs do we have to worry about, anyway?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Of course, it’s not just their greed that matters …</a:t>
            </a:r>
            <a:endParaRPr lang="en-US" altLang="en-US">
              <a:latin typeface="Georgia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138113"/>
            <a:ext cx="6819900" cy="657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1219200" y="5562600"/>
            <a:ext cx="6477000" cy="990600"/>
          </a:xfrm>
          <a:prstGeom prst="rect">
            <a:avLst/>
          </a:prstGeom>
          <a:noFill/>
          <a:ln w="19050">
            <a:solidFill>
              <a:srgbClr val="FF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25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8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8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138113"/>
            <a:ext cx="6819900" cy="657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18852" name="Rectangle 4"/>
          <p:cNvSpPr>
            <a:spLocks noChangeArrowheads="1"/>
          </p:cNvSpPr>
          <p:nvPr/>
        </p:nvSpPr>
        <p:spPr bwMode="auto">
          <a:xfrm>
            <a:off x="1219200" y="5562600"/>
            <a:ext cx="6477000" cy="990600"/>
          </a:xfrm>
          <a:prstGeom prst="rect">
            <a:avLst/>
          </a:prstGeom>
          <a:noFill/>
          <a:ln w="19050">
            <a:solidFill>
              <a:srgbClr val="FF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4785"/>
            <a:ext cx="9144000" cy="23090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65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5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7200"/>
            <a:ext cx="81407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8541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724400"/>
            <a:ext cx="8089900" cy="157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0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4150"/>
            <a:ext cx="5194300" cy="648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88483" name="Rectangle 3"/>
          <p:cNvSpPr>
            <a:spLocks noChangeArrowheads="1"/>
          </p:cNvSpPr>
          <p:nvPr/>
        </p:nvSpPr>
        <p:spPr bwMode="auto">
          <a:xfrm>
            <a:off x="5867400" y="685800"/>
            <a:ext cx="303053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This appears to be a </a:t>
            </a:r>
            <a:r>
              <a:rPr lang="en-US" altLang="en-US" sz="2000" dirty="0">
                <a:solidFill>
                  <a:srgbClr val="FF0000"/>
                </a:solidFill>
                <a:latin typeface="Tahoma" charset="0"/>
                <a:ea typeface="Tahoma" charset="0"/>
                <a:cs typeface="Tahoma" charset="0"/>
              </a:rPr>
              <a:t>fully valid</a:t>
            </a:r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 cert using normal browser validation rules.</a:t>
            </a:r>
          </a:p>
          <a:p>
            <a:endParaRPr lang="en-US" altLang="en-US" sz="2000" dirty="0">
              <a:latin typeface="Tahoma" charset="0"/>
              <a:ea typeface="Tahoma" charset="0"/>
              <a:cs typeface="Tahoma" charset="0"/>
            </a:endParaRPr>
          </a:p>
          <a:p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Only detected by Chrome due to its recent introduction of cert “</a:t>
            </a:r>
            <a:r>
              <a:rPr lang="en-US" altLang="en-US" sz="2000" dirty="0">
                <a:solidFill>
                  <a:srgbClr val="FF8000"/>
                </a:solidFill>
                <a:latin typeface="Tahoma" charset="0"/>
                <a:ea typeface="Tahoma" charset="0"/>
                <a:cs typeface="Tahoma" charset="0"/>
              </a:rPr>
              <a:t>pinning</a:t>
            </a:r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” - requiring that certs for certain domains </a:t>
            </a:r>
            <a:r>
              <a:rPr lang="en-US" altLang="en-US" sz="2000" b="1" dirty="0">
                <a:latin typeface="Tahoma" charset="0"/>
                <a:ea typeface="Tahoma" charset="0"/>
                <a:cs typeface="Tahoma" charset="0"/>
              </a:rPr>
              <a:t>must</a:t>
            </a:r>
            <a:r>
              <a:rPr lang="en-US" altLang="en-US" sz="2000" dirty="0">
                <a:latin typeface="Tahoma" charset="0"/>
                <a:ea typeface="Tahoma" charset="0"/>
                <a:cs typeface="Tahoma" charset="0"/>
              </a:rPr>
              <a:t> be signed by specific CAs rather than any generally trusted CA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6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88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483" grpId="0" build="allAtOnce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7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76600"/>
            <a:ext cx="89916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87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84836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8746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774700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1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TLS/SSL Trust Issues</a:t>
            </a:r>
          </a:p>
        </p:txBody>
      </p:sp>
      <p:sp>
        <p:nvSpPr>
          <p:cNvPr id="719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2"/>
                </a:solidFill>
                <a:latin typeface="Times New Roman" charset="0"/>
              </a:rPr>
              <a:t>“</a:t>
            </a:r>
            <a:r>
              <a:rPr lang="en-US" altLang="en-US" sz="2800" i="1">
                <a:solidFill>
                  <a:schemeClr val="bg2"/>
                </a:solidFill>
                <a:latin typeface="Times New Roman" charset="0"/>
              </a:rPr>
              <a:t>Commercial certificate authorities protect you from anyone from whom they are unwilling to take money</a:t>
            </a:r>
            <a:r>
              <a:rPr lang="en-US" altLang="en-US" sz="2800">
                <a:solidFill>
                  <a:schemeClr val="bg2"/>
                </a:solidFill>
                <a:latin typeface="Times New Roman" charset="0"/>
              </a:rPr>
              <a:t>”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solidFill>
                  <a:schemeClr val="bg2"/>
                </a:solidFill>
              </a:rPr>
              <a:t>Matt Blaze, circa 2001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2"/>
                </a:solidFill>
              </a:rPr>
              <a:t>So how many CAs do we have to worry about, anyway?</a:t>
            </a:r>
          </a:p>
          <a:p>
            <a:pPr>
              <a:lnSpc>
                <a:spcPct val="90000"/>
              </a:lnSpc>
            </a:pPr>
            <a:r>
              <a:rPr lang="en-US" altLang="en-US" sz="2800">
                <a:solidFill>
                  <a:schemeClr val="bg2"/>
                </a:solidFill>
              </a:rPr>
              <a:t>Of course, it’s not just their greed that matters …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… and it’s not just their diligence &amp; security that matters …</a:t>
            </a:r>
          </a:p>
          <a:p>
            <a:pPr lvl="1">
              <a:lnSpc>
                <a:spcPct val="90000"/>
              </a:lnSpc>
            </a:pPr>
            <a:r>
              <a:rPr lang="en-US" altLang="en-US" sz="2400">
                <a:latin typeface="Times New Roman" charset="0"/>
              </a:rPr>
              <a:t>“</a:t>
            </a:r>
            <a:r>
              <a:rPr lang="en-US" altLang="en-US" sz="2400" i="1">
                <a:latin typeface="Times New Roman" charset="0"/>
              </a:rPr>
              <a:t>A decade ago, I observed that commercial certificate authorities protect you from anyone from whom they are unwilling to take money. That turns out to be wrong; they don't even do that much.</a:t>
            </a:r>
            <a:r>
              <a:rPr lang="en-US" altLang="en-US" sz="2400">
                <a:latin typeface="Times New Roman" charset="0"/>
              </a:rPr>
              <a:t>” - </a:t>
            </a:r>
            <a:r>
              <a:rPr lang="en-US" altLang="en-US" sz="2400"/>
              <a:t>Matt Blaze, circa 2010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6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TBS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/>
              <a:t>Serial number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Unique number assigned by the CA to the certificate</a:t>
            </a:r>
          </a:p>
          <a:p>
            <a:pPr>
              <a:lnSpc>
                <a:spcPct val="130000"/>
              </a:lnSpc>
            </a:pPr>
            <a:r>
              <a:rPr lang="en-US" dirty="0"/>
              <a:t>Issuer field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Identifies the entity who has signed and issued the certificate</a:t>
            </a:r>
          </a:p>
          <a:p>
            <a:pPr>
              <a:lnSpc>
                <a:spcPct val="130000"/>
              </a:lnSpc>
            </a:pPr>
            <a:r>
              <a:rPr lang="en-US" dirty="0"/>
              <a:t>Subject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Identifies the entity associated with the public </a:t>
            </a:r>
            <a:r>
              <a:rPr lang="en-US" dirty="0" smtClean="0"/>
              <a:t>key</a:t>
            </a:r>
          </a:p>
          <a:p>
            <a:pPr lvl="2">
              <a:lnSpc>
                <a:spcPct val="130000"/>
              </a:lnSpc>
            </a:pPr>
            <a:r>
              <a:rPr lang="en-US" dirty="0" smtClean="0"/>
              <a:t>O: organization</a:t>
            </a:r>
            <a:r>
              <a:rPr lang="en-US" dirty="0"/>
              <a:t>, C: country, OU: </a:t>
            </a:r>
            <a:r>
              <a:rPr lang="en-US" dirty="0" smtClean="0"/>
              <a:t>organization unit</a:t>
            </a:r>
            <a:r>
              <a:rPr lang="en-US" dirty="0"/>
              <a:t>, CN: common </a:t>
            </a:r>
            <a:r>
              <a:rPr lang="en-US" dirty="0" smtClean="0"/>
              <a:t>name, </a:t>
            </a:r>
            <a:r>
              <a:rPr lang="en-US" dirty="0"/>
              <a:t>ST: state, L: city, etc. no IP </a:t>
            </a:r>
            <a:r>
              <a:rPr lang="en-US" dirty="0" smtClean="0"/>
              <a:t>address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6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30188"/>
            <a:ext cx="7980363" cy="63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5539" name="Line 3"/>
          <p:cNvSpPr>
            <a:spLocks noChangeShapeType="1"/>
          </p:cNvSpPr>
          <p:nvPr/>
        </p:nvSpPr>
        <p:spPr bwMode="auto">
          <a:xfrm>
            <a:off x="2667000" y="6324600"/>
            <a:ext cx="5791200" cy="0"/>
          </a:xfrm>
          <a:prstGeom prst="line">
            <a:avLst/>
          </a:prstGeom>
          <a:noFill/>
          <a:ln w="15875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05540" name="Line 4"/>
          <p:cNvSpPr>
            <a:spLocks noChangeShapeType="1"/>
          </p:cNvSpPr>
          <p:nvPr/>
        </p:nvSpPr>
        <p:spPr bwMode="auto">
          <a:xfrm>
            <a:off x="685800" y="6553200"/>
            <a:ext cx="762000" cy="0"/>
          </a:xfrm>
          <a:prstGeom prst="line">
            <a:avLst/>
          </a:prstGeom>
          <a:noFill/>
          <a:ln w="15875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8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539" grpId="0" animBg="1"/>
      <p:bldP spid="70554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230188"/>
            <a:ext cx="7980363" cy="639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93603" name="Line 3"/>
          <p:cNvSpPr>
            <a:spLocks noChangeShapeType="1"/>
          </p:cNvSpPr>
          <p:nvPr/>
        </p:nvSpPr>
        <p:spPr bwMode="auto">
          <a:xfrm>
            <a:off x="2667000" y="6324600"/>
            <a:ext cx="5791200" cy="0"/>
          </a:xfrm>
          <a:prstGeom prst="line">
            <a:avLst/>
          </a:prstGeom>
          <a:noFill/>
          <a:ln w="15875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604" name="Line 4"/>
          <p:cNvSpPr>
            <a:spLocks noChangeShapeType="1"/>
          </p:cNvSpPr>
          <p:nvPr/>
        </p:nvSpPr>
        <p:spPr bwMode="auto">
          <a:xfrm>
            <a:off x="685800" y="6553200"/>
            <a:ext cx="762000" cy="0"/>
          </a:xfrm>
          <a:prstGeom prst="line">
            <a:avLst/>
          </a:prstGeom>
          <a:noFill/>
          <a:ln w="15875">
            <a:solidFill>
              <a:srgbClr val="FF8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3605" name="Rectangle 5"/>
          <p:cNvSpPr>
            <a:spLocks noChangeArrowheads="1"/>
          </p:cNvSpPr>
          <p:nvPr/>
        </p:nvSpPr>
        <p:spPr bwMode="auto">
          <a:xfrm>
            <a:off x="1828800" y="3017838"/>
            <a:ext cx="5792788" cy="1631216"/>
          </a:xfrm>
          <a:prstGeom prst="rect">
            <a:avLst/>
          </a:prstGeom>
          <a:solidFill>
            <a:srgbClr val="FF8000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000">
                <a:latin typeface="Tahoma" charset="0"/>
                <a:ea typeface="Tahoma" charset="0"/>
                <a:cs typeface="Tahoma" charset="0"/>
              </a:rPr>
              <a:t>Note: the cert is “forged” in the sense that it doesn’t really belong to Gmail, PayPal, or whomever.  But it does not </a:t>
            </a:r>
            <a:r>
              <a:rPr lang="en-US" altLang="en-US" sz="2000" i="1">
                <a:latin typeface="Tahoma" charset="0"/>
                <a:ea typeface="Tahoma" charset="0"/>
                <a:cs typeface="Tahoma" charset="0"/>
              </a:rPr>
              <a:t>appear</a:t>
            </a:r>
            <a:r>
              <a:rPr lang="en-US" altLang="en-US" sz="2000">
                <a:latin typeface="Tahoma" charset="0"/>
                <a:ea typeface="Tahoma" charset="0"/>
                <a:cs typeface="Tahoma" charset="0"/>
              </a:rPr>
              <a:t> forged because it includes a legitimate signature from a trusted CA.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536575"/>
            <a:ext cx="9140825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391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684213"/>
            <a:ext cx="65151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8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684213"/>
            <a:ext cx="65151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8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728663"/>
            <a:ext cx="6515100" cy="539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63" y="684213"/>
            <a:ext cx="651510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575"/>
            <a:ext cx="9140825" cy="578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2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Pretty Good </a:t>
            </a:r>
            <a:r>
              <a:rPr lang="en-US" dirty="0" smtClean="0"/>
              <a:t>Privacy (PGP)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2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PGP = Pretty Good Privacy </a:t>
            </a:r>
          </a:p>
          <a:p>
            <a:pPr>
              <a:lnSpc>
                <a:spcPct val="120000"/>
              </a:lnSpc>
            </a:pPr>
            <a:r>
              <a:rPr lang="en-US" dirty="0"/>
              <a:t>Several flavors: PGP, </a:t>
            </a:r>
            <a:r>
              <a:rPr lang="en-US" dirty="0" err="1"/>
              <a:t>PGPi</a:t>
            </a:r>
            <a:r>
              <a:rPr lang="en-US" dirty="0"/>
              <a:t>, </a:t>
            </a:r>
            <a:r>
              <a:rPr lang="en-US" dirty="0" smtClean="0"/>
              <a:t>GPG</a:t>
            </a: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PGP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Published by Philip Zimmermann in </a:t>
            </a:r>
            <a:r>
              <a:rPr lang="en-US" dirty="0" smtClean="0"/>
              <a:t>1991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Portable software initially containing classical algorithms MD5, IDEA, </a:t>
            </a:r>
            <a:r>
              <a:rPr lang="en-US" dirty="0" smtClean="0"/>
              <a:t>RSA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First software allowing anybody to completely protect their documents and </a:t>
            </a:r>
            <a:r>
              <a:rPr lang="en-US" dirty="0" smtClean="0"/>
              <a:t>messages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3 years of enquiry and harassment by the American government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Patented algorithms (RSA patented in the US until 2000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Suspicion of violating export </a:t>
            </a:r>
            <a:r>
              <a:rPr lang="en-US" dirty="0" smtClean="0"/>
              <a:t>regulations</a:t>
            </a:r>
            <a:endParaRPr lang="en-US" dirty="0"/>
          </a:p>
          <a:p>
            <a:pPr>
              <a:lnSpc>
                <a:spcPct val="12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 TBS (Continued)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dirty="0" smtClean="0"/>
              <a:t>Validity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Not before</a:t>
            </a:r>
          </a:p>
          <a:p>
            <a:pPr lvl="1">
              <a:lnSpc>
                <a:spcPct val="130000"/>
              </a:lnSpc>
            </a:pPr>
            <a:r>
              <a:rPr lang="en-US" dirty="0"/>
              <a:t>N</a:t>
            </a:r>
            <a:r>
              <a:rPr lang="en-US" dirty="0" smtClean="0"/>
              <a:t>ot after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Subject Public Key Info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Public key</a:t>
            </a:r>
          </a:p>
          <a:p>
            <a:pPr lvl="1">
              <a:lnSpc>
                <a:spcPct val="130000"/>
              </a:lnSpc>
            </a:pPr>
            <a:r>
              <a:rPr lang="en-US" dirty="0" smtClean="0"/>
              <a:t>Identifies the algorithm with which the key is used</a:t>
            </a:r>
          </a:p>
          <a:p>
            <a:pPr lvl="2">
              <a:lnSpc>
                <a:spcPct val="130000"/>
              </a:lnSpc>
            </a:pPr>
            <a:r>
              <a:rPr lang="en-US" dirty="0" smtClean="0"/>
              <a:t>e.g., RSA, DSA, or DH</a:t>
            </a:r>
          </a:p>
          <a:p>
            <a:pPr>
              <a:lnSpc>
                <a:spcPct val="130000"/>
              </a:lnSpc>
            </a:pPr>
            <a:r>
              <a:rPr lang="en-US" dirty="0" smtClean="0"/>
              <a:t>Etc.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1996-97:</a:t>
            </a:r>
          </a:p>
          <a:p>
            <a:pPr>
              <a:lnSpc>
                <a:spcPct val="110000"/>
              </a:lnSpc>
            </a:pPr>
            <a:r>
              <a:rPr lang="en-US" dirty="0"/>
              <a:t>Selling of PGP Inc. to </a:t>
            </a:r>
            <a:r>
              <a:rPr lang="en-US" dirty="0" err="1"/>
              <a:t>McAffee</a:t>
            </a:r>
            <a:r>
              <a:rPr lang="en-US" dirty="0"/>
              <a:t> (Network Associates</a:t>
            </a:r>
            <a:r>
              <a:rPr lang="en-US" dirty="0" smtClean="0"/>
              <a:t>)</a:t>
            </a:r>
            <a:endParaRPr lang="en-US" dirty="0"/>
          </a:p>
          <a:p>
            <a:pPr lvl="1">
              <a:lnSpc>
                <a:spcPct val="110000"/>
              </a:lnSpc>
            </a:pPr>
            <a:r>
              <a:rPr lang="en-US" dirty="0"/>
              <a:t>Code no longer public</a:t>
            </a:r>
          </a:p>
          <a:p>
            <a:pPr>
              <a:lnSpc>
                <a:spcPct val="110000"/>
              </a:lnSpc>
            </a:pPr>
            <a:r>
              <a:rPr lang="en-US" dirty="0"/>
              <a:t>During the 39th IETF meeting at Munich,  Zimmermann and Callas requested the IETF to setup a working group on the standardization of PGP (</a:t>
            </a:r>
            <a:r>
              <a:rPr lang="en-US" dirty="0" err="1"/>
              <a:t>OpenPGP</a:t>
            </a:r>
            <a:r>
              <a:rPr lang="en-US" dirty="0"/>
              <a:t> [RFC1991, </a:t>
            </a:r>
            <a:r>
              <a:rPr lang="en-US" dirty="0" smtClean="0"/>
              <a:t>Aug </a:t>
            </a:r>
            <a:r>
              <a:rPr lang="en-US" dirty="0"/>
              <a:t>96], [RFC2440, </a:t>
            </a:r>
            <a:r>
              <a:rPr lang="en-US" dirty="0" smtClean="0"/>
              <a:t>Nov </a:t>
            </a:r>
            <a:r>
              <a:rPr lang="en-US" dirty="0"/>
              <a:t>98], [RFC4880, </a:t>
            </a:r>
            <a:r>
              <a:rPr lang="en-US" dirty="0" smtClean="0"/>
              <a:t>Nov </a:t>
            </a:r>
            <a:r>
              <a:rPr lang="en-US" dirty="0"/>
              <a:t>07]</a:t>
            </a:r>
            <a:r>
              <a:rPr lang="en-US" dirty="0" smtClean="0"/>
              <a:t>)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Richard Stallman at the Individual-Network </a:t>
            </a:r>
            <a:r>
              <a:rPr lang="en-US" dirty="0" err="1"/>
              <a:t>Betriebstagung</a:t>
            </a:r>
            <a:r>
              <a:rPr lang="en-US" dirty="0"/>
              <a:t> at Aachen requested the European hackers to implement public key </a:t>
            </a:r>
            <a:r>
              <a:rPr lang="en-US" dirty="0" smtClean="0"/>
              <a:t>software </a:t>
            </a:r>
            <a:r>
              <a:rPr lang="en-US" dirty="0"/>
              <a:t>(US citizens were not allowed to do so outside </a:t>
            </a:r>
            <a:r>
              <a:rPr lang="en-US" dirty="0" smtClean="0"/>
              <a:t>the US)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2001:</a:t>
            </a:r>
          </a:p>
          <a:p>
            <a:pPr>
              <a:lnSpc>
                <a:spcPct val="110000"/>
              </a:lnSpc>
            </a:pPr>
            <a:r>
              <a:rPr lang="en-US" dirty="0"/>
              <a:t>Zimmermann leaves Network </a:t>
            </a:r>
            <a:r>
              <a:rPr lang="en-US" dirty="0" smtClean="0"/>
              <a:t>Associates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Network Associates abandons </a:t>
            </a:r>
            <a:r>
              <a:rPr lang="en-US" dirty="0" smtClean="0"/>
              <a:t>PGP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40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/>
              <a:t>2002: </a:t>
            </a:r>
          </a:p>
          <a:p>
            <a:pPr>
              <a:lnSpc>
                <a:spcPct val="110000"/>
              </a:lnSpc>
            </a:pPr>
            <a:r>
              <a:rPr lang="en-US" dirty="0"/>
              <a:t>PGP Corporation is created, buys back PGP </a:t>
            </a:r>
            <a:r>
              <a:rPr lang="en-US" dirty="0" smtClean="0"/>
              <a:t>rights </a:t>
            </a:r>
            <a:r>
              <a:rPr lang="en-US" dirty="0" smtClean="0">
                <a:hlinkClick r:id="rId2"/>
              </a:rPr>
              <a:t>www.pgp.com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Code </a:t>
            </a:r>
            <a:r>
              <a:rPr lang="en-US" dirty="0"/>
              <a:t>is again </a:t>
            </a:r>
            <a:r>
              <a:rPr lang="en-US" dirty="0" smtClean="0"/>
              <a:t>public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Free </a:t>
            </a:r>
            <a:r>
              <a:rPr lang="en-US" dirty="0" smtClean="0"/>
              <a:t>trial version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Basic functionalities remain available after 30 </a:t>
            </a:r>
            <a:r>
              <a:rPr lang="en-US" dirty="0" smtClean="0"/>
              <a:t>days, but </a:t>
            </a:r>
            <a:r>
              <a:rPr lang="en-US" dirty="0"/>
              <a:t>not the additional </a:t>
            </a:r>
            <a:r>
              <a:rPr lang="en-US" dirty="0" smtClean="0"/>
              <a:t>functionalities, e.g., </a:t>
            </a:r>
            <a:r>
              <a:rPr lang="en-US" dirty="0"/>
              <a:t>disk </a:t>
            </a:r>
            <a:r>
              <a:rPr lang="en-US" dirty="0" smtClean="0"/>
              <a:t>encryption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Complete system compliant with </a:t>
            </a:r>
            <a:r>
              <a:rPr lang="en-US" dirty="0" err="1" smtClean="0"/>
              <a:t>OpenPGP</a:t>
            </a:r>
            <a:endParaRPr lang="en-US" dirty="0"/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2010</a:t>
            </a:r>
            <a:r>
              <a:rPr lang="en-US" dirty="0"/>
              <a:t>:</a:t>
            </a:r>
          </a:p>
          <a:p>
            <a:pPr>
              <a:lnSpc>
                <a:spcPct val="110000"/>
              </a:lnSpc>
            </a:pPr>
            <a:r>
              <a:rPr lang="en-US" dirty="0"/>
              <a:t>Symantec acquired PGP </a:t>
            </a:r>
          </a:p>
          <a:p>
            <a:pPr>
              <a:lnSpc>
                <a:spcPct val="110000"/>
              </a:lnSpc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3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PGPi</a:t>
            </a:r>
            <a:endParaRPr lang="en-US" dirty="0"/>
          </a:p>
          <a:p>
            <a:r>
              <a:rPr lang="en-US" dirty="0"/>
              <a:t>Developed by </a:t>
            </a:r>
            <a:r>
              <a:rPr lang="en-US" dirty="0" err="1"/>
              <a:t>Ståle</a:t>
            </a:r>
            <a:r>
              <a:rPr lang="en-US" dirty="0"/>
              <a:t> S. </a:t>
            </a:r>
            <a:r>
              <a:rPr lang="en-US" dirty="0" err="1"/>
              <a:t>Ytteborg</a:t>
            </a:r>
            <a:r>
              <a:rPr lang="en-US" dirty="0"/>
              <a:t> (Norway) to counter the US export </a:t>
            </a:r>
            <a:r>
              <a:rPr lang="en-US" dirty="0" smtClean="0"/>
              <a:t>regulations</a:t>
            </a:r>
            <a:endParaRPr lang="en-US" dirty="0"/>
          </a:p>
          <a:p>
            <a:r>
              <a:rPr lang="en-US" dirty="0"/>
              <a:t>Maintained from 1997 to </a:t>
            </a:r>
            <a:r>
              <a:rPr lang="en-US" dirty="0" smtClean="0"/>
              <a:t>2000</a:t>
            </a:r>
            <a:endParaRPr lang="en-US" dirty="0"/>
          </a:p>
          <a:p>
            <a:r>
              <a:rPr lang="en-US" dirty="0"/>
              <a:t>Obtained from the </a:t>
            </a:r>
            <a:r>
              <a:rPr lang="en-US" dirty="0" smtClean="0"/>
              <a:t>printed</a:t>
            </a:r>
            <a:br>
              <a:rPr lang="en-US" dirty="0" smtClean="0"/>
            </a:br>
            <a:r>
              <a:rPr lang="en-US" dirty="0" smtClean="0"/>
              <a:t>source </a:t>
            </a:r>
            <a:r>
              <a:rPr lang="en-US" dirty="0"/>
              <a:t>code of </a:t>
            </a:r>
            <a:r>
              <a:rPr lang="en-US" dirty="0" smtClean="0"/>
              <a:t>PGP</a:t>
            </a:r>
            <a:endParaRPr lang="en-US" dirty="0"/>
          </a:p>
          <a:p>
            <a:r>
              <a:rPr lang="en-US" dirty="0"/>
              <a:t>MIT Press thus published </a:t>
            </a:r>
            <a:r>
              <a:rPr lang="en-US" dirty="0" smtClean="0"/>
              <a:t>a</a:t>
            </a:r>
            <a:br>
              <a:rPr lang="en-US" dirty="0" smtClean="0"/>
            </a:br>
            <a:r>
              <a:rPr lang="en-US" dirty="0" smtClean="0"/>
              <a:t>book </a:t>
            </a:r>
            <a:r>
              <a:rPr lang="en-US" dirty="0"/>
              <a:t>with the PGP source </a:t>
            </a:r>
            <a:r>
              <a:rPr lang="en-US" dirty="0" smtClean="0"/>
              <a:t>code</a:t>
            </a:r>
            <a:endParaRPr lang="en-US" dirty="0"/>
          </a:p>
          <a:p>
            <a:r>
              <a:rPr lang="en-US" dirty="0" err="1"/>
              <a:t>www.pgpi.org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82</a:t>
            </a:fld>
            <a:endParaRPr lang="en-US"/>
          </a:p>
        </p:txBody>
      </p:sp>
      <p:pic>
        <p:nvPicPr>
          <p:cNvPr id="7" name="Picture 4" descr="pgp-mitpr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3213" y="3069736"/>
            <a:ext cx="2216624" cy="335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423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GPG </a:t>
            </a:r>
            <a:r>
              <a:rPr lang="en-US" dirty="0"/>
              <a:t>= </a:t>
            </a:r>
            <a:r>
              <a:rPr lang="en-US" dirty="0" err="1"/>
              <a:t>GnuPG</a:t>
            </a:r>
            <a:r>
              <a:rPr lang="en-US" dirty="0"/>
              <a:t> = GNU Privacy </a:t>
            </a:r>
            <a:r>
              <a:rPr lang="en-US" dirty="0" smtClean="0"/>
              <a:t>Guard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err="1"/>
              <a:t>GnuPG</a:t>
            </a:r>
            <a:r>
              <a:rPr lang="en-US" dirty="0"/>
              <a:t> is the GNU GPL version of </a:t>
            </a:r>
            <a:r>
              <a:rPr lang="en-US" dirty="0" smtClean="0"/>
              <a:t>PGP </a:t>
            </a:r>
            <a:r>
              <a:rPr lang="en-US" dirty="0" smtClean="0">
                <a:hlinkClick r:id="rId2"/>
              </a:rPr>
              <a:t>www.gnupg.org</a:t>
            </a: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Initially</a:t>
            </a:r>
            <a:r>
              <a:rPr lang="en-US" dirty="0"/>
              <a:t>, used </a:t>
            </a:r>
            <a:r>
              <a:rPr lang="en-US" dirty="0" err="1" smtClean="0"/>
              <a:t>ElGamal</a:t>
            </a:r>
            <a:r>
              <a:rPr lang="en-US" dirty="0" smtClean="0"/>
              <a:t> </a:t>
            </a:r>
            <a:r>
              <a:rPr lang="en-US" dirty="0"/>
              <a:t>and Blowfish instead of RSA and </a:t>
            </a:r>
            <a:r>
              <a:rPr lang="en-US" dirty="0" smtClean="0"/>
              <a:t>IDEA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Follow the Open PGP </a:t>
            </a:r>
            <a:r>
              <a:rPr lang="en-US" dirty="0" smtClean="0"/>
              <a:t>Standard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Version 0.0.0 released </a:t>
            </a:r>
            <a:r>
              <a:rPr lang="en-US" dirty="0" smtClean="0"/>
              <a:t>in </a:t>
            </a:r>
            <a:r>
              <a:rPr lang="en-US" dirty="0"/>
              <a:t>December </a:t>
            </a:r>
            <a:r>
              <a:rPr lang="en-US" dirty="0" smtClean="0"/>
              <a:t>1997</a:t>
            </a:r>
            <a:br>
              <a:rPr lang="en-US" dirty="0" smtClean="0"/>
            </a:b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GUI </a:t>
            </a:r>
            <a:r>
              <a:rPr lang="en-US" dirty="0"/>
              <a:t>Frontends: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http://</a:t>
            </a:r>
            <a:r>
              <a:rPr lang="en-US" dirty="0" err="1"/>
              <a:t>www.gnupg.org</a:t>
            </a:r>
            <a:r>
              <a:rPr lang="en-US" dirty="0"/>
              <a:t>/</a:t>
            </a:r>
            <a:r>
              <a:rPr lang="en-US" dirty="0" err="1"/>
              <a:t>related_software</a:t>
            </a:r>
            <a:r>
              <a:rPr lang="en-US" dirty="0"/>
              <a:t>/</a:t>
            </a:r>
            <a:r>
              <a:rPr lang="en-US" dirty="0" err="1" smtClean="0"/>
              <a:t>frontends.en.html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3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34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PGP Features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Signature</a:t>
            </a:r>
          </a:p>
          <a:p>
            <a:endParaRPr lang="en-US" dirty="0"/>
          </a:p>
          <a:p>
            <a:r>
              <a:rPr lang="en-US" dirty="0" smtClean="0"/>
              <a:t>Encryption</a:t>
            </a:r>
          </a:p>
          <a:p>
            <a:pPr lvl="1"/>
            <a:r>
              <a:rPr lang="en-US" dirty="0" smtClean="0"/>
              <a:t>Hybrid crypto: combine symmetric and public-key crypto</a:t>
            </a:r>
          </a:p>
          <a:p>
            <a:pPr lvl="1"/>
            <a:r>
              <a:rPr lang="en-US" dirty="0" smtClean="0"/>
              <a:t>Session key is symmetric; encrypt session key with public-key of recipient</a:t>
            </a:r>
            <a:br>
              <a:rPr lang="en-US" dirty="0" smtClean="0"/>
            </a:br>
            <a:endParaRPr lang="en-US" dirty="0"/>
          </a:p>
          <a:p>
            <a:r>
              <a:rPr lang="en-US" dirty="0"/>
              <a:t>Key management</a:t>
            </a:r>
          </a:p>
          <a:p>
            <a:pPr lvl="1"/>
            <a:r>
              <a:rPr lang="en-US" dirty="0"/>
              <a:t>What is called a PGP key is actually a PGP certificate</a:t>
            </a:r>
          </a:p>
          <a:p>
            <a:pPr lvl="1"/>
            <a:r>
              <a:rPr lang="en-US" dirty="0"/>
              <a:t>Web of </a:t>
            </a:r>
            <a:r>
              <a:rPr lang="en-US" dirty="0" smtClean="0"/>
              <a:t>trust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3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0"/>
            <a:ext cx="658368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5400000">
            <a:off x="6457222" y="3922142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>
                <a:latin typeface="Tahoma" charset="0"/>
                <a:ea typeface="Tahoma" charset="0"/>
                <a:cs typeface="Tahoma" charset="0"/>
              </a:rPr>
              <a:t>Image source: By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xaedes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&amp;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jfreax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&amp; 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Acdx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 - Own work, CC BY-SA 3.0, https://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commons.wikimedia.org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/w/</a:t>
            </a:r>
            <a:r>
              <a:rPr lang="en-US" sz="1100" dirty="0" err="1">
                <a:latin typeface="Tahoma" charset="0"/>
                <a:ea typeface="Tahoma" charset="0"/>
                <a:cs typeface="Tahoma" charset="0"/>
              </a:rPr>
              <a:t>index.php?curid</a:t>
            </a:r>
            <a:r>
              <a:rPr lang="en-US" sz="1100" dirty="0">
                <a:latin typeface="Tahoma" charset="0"/>
                <a:ea typeface="Tahoma" charset="0"/>
                <a:cs typeface="Tahoma" charset="0"/>
              </a:rPr>
              <a:t>=19680258</a:t>
            </a:r>
          </a:p>
        </p:txBody>
      </p:sp>
    </p:spTree>
    <p:extLst>
      <p:ext uri="{BB962C8B-B14F-4D97-AF65-F5344CB8AC3E}">
        <p14:creationId xmlns:p14="http://schemas.microsoft.com/office/powerpoint/2010/main" val="146897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1706" y="1362450"/>
            <a:ext cx="8307082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This is an example of signed message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-----BEGIN PGP SIGNATURE-----</a:t>
            </a:r>
          </a:p>
          <a:p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iQIcBAEBCgAGBQJTcWJaAAoJEChyd2euJIo/</a:t>
            </a:r>
            <a:r>
              <a:rPr lang="en-US" dirty="0" err="1">
                <a:latin typeface="Consolas"/>
                <a:cs typeface="Consolas"/>
              </a:rPr>
              <a:t>aYYP</a:t>
            </a:r>
            <a:r>
              <a:rPr lang="en-US" dirty="0">
                <a:latin typeface="Consolas"/>
                <a:cs typeface="Consolas"/>
              </a:rPr>
              <a:t>/0Vl/+u5zNkFw9lgvCd4UYdu</a:t>
            </a:r>
          </a:p>
          <a:p>
            <a:r>
              <a:rPr lang="en-US" dirty="0">
                <a:latin typeface="Consolas"/>
                <a:cs typeface="Consolas"/>
              </a:rPr>
              <a:t>88aTImx+KmP8loFnu0Q6EC8UCuYCd8q/CHNPVq9k+pBE3Szolt6L3EIO6hDwRjJn</a:t>
            </a:r>
          </a:p>
          <a:p>
            <a:r>
              <a:rPr lang="en-US" dirty="0">
                <a:latin typeface="Consolas"/>
                <a:cs typeface="Consolas"/>
              </a:rPr>
              <a:t>lnODZVoAWBgy5S5+BEgTA6OI3ixsmySacjkfYKbSprgLCKRklgesVl9Lo+5/ZTXJ</a:t>
            </a:r>
          </a:p>
          <a:p>
            <a:r>
              <a:rPr lang="en-US" dirty="0">
                <a:latin typeface="Consolas"/>
                <a:cs typeface="Consolas"/>
              </a:rPr>
              <a:t>gQRhqePkYEmsfMKnTmLi9jiS/TqfXBcKOiuZ2Y/ihhNULIP4mnIDKw7k2AI8d27/</a:t>
            </a:r>
          </a:p>
          <a:p>
            <a:r>
              <a:rPr lang="en-US" dirty="0">
                <a:latin typeface="Consolas"/>
                <a:cs typeface="Consolas"/>
              </a:rPr>
              <a:t>rAV2uMEi2XKDwxn9ziJ31yAM6IUhKvEKFwAjHf63rETZM3QrlgHaG/U128S5pqzS</a:t>
            </a:r>
          </a:p>
          <a:p>
            <a:r>
              <a:rPr lang="en-US" dirty="0">
                <a:latin typeface="Consolas"/>
                <a:cs typeface="Consolas"/>
              </a:rPr>
              <a:t>JCkXFMhXnyCVRXmVDaoq9drzWXJ7EU8YHYDZnw6cuuYXPkGQC83T8XM+ZDIXFeQz</a:t>
            </a:r>
          </a:p>
          <a:p>
            <a:r>
              <a:rPr lang="en-US" dirty="0">
                <a:latin typeface="Consolas"/>
                <a:cs typeface="Consolas"/>
              </a:rPr>
              <a:t>o0uFXcKUPyO+Ns6D2HrPKv+yxi8PbmBTOZs8nKIj843BzWFr3etnR19N1f/+</a:t>
            </a:r>
            <a:r>
              <a:rPr lang="en-US" dirty="0" err="1">
                <a:latin typeface="Consolas"/>
                <a:cs typeface="Consolas"/>
              </a:rPr>
              <a:t>zV+X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err="1">
                <a:latin typeface="Consolas"/>
                <a:cs typeface="Consolas"/>
              </a:rPr>
              <a:t>VMaNRW</a:t>
            </a:r>
            <a:r>
              <a:rPr lang="en-US" dirty="0">
                <a:latin typeface="Consolas"/>
                <a:cs typeface="Consolas"/>
              </a:rPr>
              <a:t>/i67Of8uD4dJlkA8PYDgBmglBn8oRiU0L5bqOWoXJFJKXQiYz62lZvtPwS</a:t>
            </a:r>
          </a:p>
          <a:p>
            <a:r>
              <a:rPr lang="en-US" dirty="0">
                <a:latin typeface="Consolas"/>
                <a:cs typeface="Consolas"/>
              </a:rPr>
              <a:t>PBDAfM2NfGkdBV4ypOoqydTzwhd8ZO26PICKAKFhW+AfEeQu7a7tOD0+m/3L74Mf</a:t>
            </a:r>
          </a:p>
          <a:p>
            <a:r>
              <a:rPr lang="en-US" dirty="0" err="1">
                <a:latin typeface="Consolas"/>
                <a:cs typeface="Consolas"/>
              </a:rPr>
              <a:t>ljbTTalyctgTY</a:t>
            </a:r>
            <a:r>
              <a:rPr lang="en-US" dirty="0">
                <a:latin typeface="Consolas"/>
                <a:cs typeface="Consolas"/>
              </a:rPr>
              <a:t>/</a:t>
            </a:r>
            <a:r>
              <a:rPr lang="en-US" dirty="0" err="1">
                <a:latin typeface="Consolas"/>
                <a:cs typeface="Consolas"/>
              </a:rPr>
              <a:t>slDiP</a:t>
            </a:r>
            <a:r>
              <a:rPr lang="en-US" dirty="0">
                <a:latin typeface="Consolas"/>
                <a:cs typeface="Consolas"/>
              </a:rPr>
              <a:t>/bHS8NCgIIhvjsJYdfrMCuc+t29bh5FwMnyemU07Ynqa2</a:t>
            </a:r>
          </a:p>
          <a:p>
            <a:r>
              <a:rPr lang="en-US" dirty="0">
                <a:latin typeface="Consolas"/>
                <a:cs typeface="Consolas"/>
              </a:rPr>
              <a:t>vo4L/Jq1qJ3Cy2h+kyW4MZlh6ADauacbHH1pVLKvHOnH5mT4FsP0rsI/F73oZSN2</a:t>
            </a:r>
          </a:p>
          <a:p>
            <a:r>
              <a:rPr lang="en-US" dirty="0">
                <a:latin typeface="Consolas"/>
                <a:cs typeface="Consolas"/>
              </a:rPr>
              <a:t>RQZwQdrjHsIihP02ERCX</a:t>
            </a:r>
          </a:p>
          <a:p>
            <a:r>
              <a:rPr lang="en-US" dirty="0">
                <a:latin typeface="Consolas"/>
                <a:cs typeface="Consolas"/>
              </a:rPr>
              <a:t>=</a:t>
            </a:r>
            <a:r>
              <a:rPr lang="en-US" dirty="0" err="1">
                <a:latin typeface="Consolas"/>
                <a:cs typeface="Consolas"/>
              </a:rPr>
              <a:t>FyhH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-----END PGP SIGNATURE-----</a:t>
            </a:r>
          </a:p>
        </p:txBody>
      </p:sp>
    </p:spTree>
    <p:extLst>
      <p:ext uri="{BB962C8B-B14F-4D97-AF65-F5344CB8AC3E}">
        <p14:creationId xmlns:p14="http://schemas.microsoft.com/office/powerpoint/2010/main" val="316415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Symmetric </a:t>
            </a:r>
            <a:r>
              <a:rPr lang="en-US" sz="4000" dirty="0" smtClean="0"/>
              <a:t>Encryption </a:t>
            </a:r>
            <a:r>
              <a:rPr lang="en-US" sz="3200" dirty="0" smtClean="0"/>
              <a:t>[</a:t>
            </a:r>
            <a:r>
              <a:rPr lang="en-US" sz="3200" dirty="0"/>
              <a:t>RFC4880]</a:t>
            </a:r>
            <a:endParaRPr lang="en-US" sz="4000" dirty="0"/>
          </a:p>
        </p:txBody>
      </p:sp>
      <p:sp>
        <p:nvSpPr>
          <p:cNvPr id="1625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TDES </a:t>
            </a:r>
            <a:r>
              <a:rPr lang="en-US" sz="2000" dirty="0">
                <a:solidFill>
                  <a:srgbClr val="0000FF"/>
                </a:solidFill>
              </a:rPr>
              <a:t>[Mandatory]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Slow. Considered to be </a:t>
            </a:r>
            <a:r>
              <a:rPr lang="en-US" sz="1800" dirty="0" smtClean="0"/>
              <a:t>secure</a:t>
            </a:r>
            <a:endParaRPr lang="en-US" sz="1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IDEA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Patented until </a:t>
            </a:r>
            <a:r>
              <a:rPr lang="en-US" sz="1800" dirty="0"/>
              <a:t>2010. Seem to be secure, resisted to all cryptanalysis for 17 years…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CAST5 </a:t>
            </a:r>
            <a:r>
              <a:rPr lang="en-US" sz="2000" dirty="0"/>
              <a:t>(128 bit-key) </a:t>
            </a:r>
            <a:r>
              <a:rPr lang="en-US" sz="2000" dirty="0">
                <a:solidFill>
                  <a:srgbClr val="0000FF"/>
                </a:solidFill>
              </a:rPr>
              <a:t>[should </a:t>
            </a:r>
            <a:r>
              <a:rPr lang="en-US" sz="2000" dirty="0" err="1">
                <a:solidFill>
                  <a:srgbClr val="0000FF"/>
                </a:solidFill>
              </a:rPr>
              <a:t>impl</a:t>
            </a:r>
            <a:r>
              <a:rPr lang="en-US" sz="2000" dirty="0">
                <a:solidFill>
                  <a:srgbClr val="0000FF"/>
                </a:solidFill>
              </a:rPr>
              <a:t>. CAST5]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1800" dirty="0"/>
              <a:t>Less studied than the other </a:t>
            </a:r>
            <a:r>
              <a:rPr lang="en-US" sz="1800" dirty="0" smtClean="0"/>
              <a:t>algorithms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Blowfish </a:t>
            </a:r>
            <a:r>
              <a:rPr lang="en-US" sz="2000" dirty="0"/>
              <a:t>(128 bit-key)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Less studied than the other </a:t>
            </a:r>
            <a:r>
              <a:rPr lang="en-US" sz="1800" dirty="0" smtClean="0"/>
              <a:t>algorithms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 err="1">
                <a:solidFill>
                  <a:schemeClr val="accent2"/>
                </a:solidFill>
              </a:rPr>
              <a:t>Twofish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/>
              <a:t>(256 bit-key) (AES contest top-5 finalists)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Rather </a:t>
            </a:r>
            <a:r>
              <a:rPr lang="en-US" sz="1800" dirty="0" smtClean="0"/>
              <a:t>new</a:t>
            </a: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accent2"/>
                </a:solidFill>
              </a:rPr>
              <a:t>AES </a:t>
            </a:r>
            <a:r>
              <a:rPr lang="en-US" sz="2000" dirty="0"/>
              <a:t>(128/192/256 bit-key) </a:t>
            </a:r>
            <a:r>
              <a:rPr lang="en-US" sz="2000" dirty="0">
                <a:solidFill>
                  <a:srgbClr val="0000FF"/>
                </a:solidFill>
              </a:rPr>
              <a:t>[should </a:t>
            </a:r>
            <a:r>
              <a:rPr lang="en-US" sz="2000" dirty="0" err="1">
                <a:solidFill>
                  <a:srgbClr val="0000FF"/>
                </a:solidFill>
              </a:rPr>
              <a:t>impl</a:t>
            </a:r>
            <a:r>
              <a:rPr lang="en-US" sz="2000" dirty="0">
                <a:solidFill>
                  <a:srgbClr val="0000FF"/>
                </a:solidFill>
              </a:rPr>
              <a:t>. AES128]</a:t>
            </a:r>
          </a:p>
          <a:p>
            <a:pPr lvl="1">
              <a:lnSpc>
                <a:spcPct val="90000"/>
              </a:lnSpc>
            </a:pPr>
            <a:r>
              <a:rPr lang="en-US" sz="1800" dirty="0" smtClean="0"/>
              <a:t>The </a:t>
            </a:r>
            <a:r>
              <a:rPr lang="en-US" sz="1800" dirty="0"/>
              <a:t>standard since </a:t>
            </a:r>
            <a:r>
              <a:rPr lang="en-US" sz="1800" dirty="0" smtClean="0"/>
              <a:t>2000</a:t>
            </a:r>
            <a:endParaRPr lang="en-US" sz="180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1625092" name="Text Box 4"/>
          <p:cNvSpPr txBox="1">
            <a:spLocks noChangeArrowheads="1"/>
          </p:cNvSpPr>
          <p:nvPr/>
        </p:nvSpPr>
        <p:spPr bwMode="auto">
          <a:xfrm rot="1236007">
            <a:off x="6858000" y="1676400"/>
            <a:ext cx="2057400" cy="666750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chemeClr val="accent2"/>
                </a:solidFill>
              </a:rPr>
              <a:t>All of them seem to be secure.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1629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Public-Key Encryption </a:t>
            </a:r>
            <a:r>
              <a:rPr lang="en-US" sz="3200" dirty="0"/>
              <a:t>[RFC4880]</a:t>
            </a:r>
            <a:endParaRPr lang="en-US" sz="4000" dirty="0"/>
          </a:p>
        </p:txBody>
      </p:sp>
      <p:sp>
        <p:nvSpPr>
          <p:cNvPr id="162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953000"/>
          </a:xfrm>
        </p:spPr>
        <p:txBody>
          <a:bodyPr/>
          <a:lstStyle/>
          <a:p>
            <a:r>
              <a:rPr lang="en-US" sz="2000" dirty="0" smtClean="0">
                <a:solidFill>
                  <a:schemeClr val="accent2"/>
                </a:solidFill>
              </a:rPr>
              <a:t>RSA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 err="1" smtClean="0">
                <a:solidFill>
                  <a:schemeClr val="accent2"/>
                </a:solidFill>
              </a:rPr>
              <a:t>ElGamal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00FF"/>
                </a:solidFill>
              </a:rPr>
              <a:t>[Mandatory</a:t>
            </a:r>
            <a:r>
              <a:rPr lang="en-US" sz="2000" dirty="0" smtClean="0">
                <a:solidFill>
                  <a:srgbClr val="0000FF"/>
                </a:solidFill>
              </a:rPr>
              <a:t>]</a:t>
            </a:r>
            <a:endParaRPr lang="en-US" sz="20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5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34" y="242234"/>
            <a:ext cx="3584376" cy="75873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238978" y="860237"/>
            <a:ext cx="1666468" cy="397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110277" y="860237"/>
            <a:ext cx="3166403" cy="3977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583" y="1196008"/>
            <a:ext cx="5309219" cy="566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163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(Public-Key) Signature </a:t>
            </a:r>
            <a:r>
              <a:rPr lang="en-US" sz="3200" dirty="0"/>
              <a:t>[RFC4880]</a:t>
            </a:r>
          </a:p>
        </p:txBody>
      </p:sp>
      <p:sp>
        <p:nvSpPr>
          <p:cNvPr id="163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RSA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r>
              <a:rPr lang="en-US" sz="2000" dirty="0" smtClean="0">
                <a:solidFill>
                  <a:schemeClr val="accent2"/>
                </a:solidFill>
              </a:rPr>
              <a:t>DSA</a:t>
            </a:r>
            <a:r>
              <a:rPr lang="en-US" sz="2000" dirty="0" smtClean="0"/>
              <a:t> </a:t>
            </a:r>
            <a:r>
              <a:rPr lang="en-US" sz="2000" dirty="0">
                <a:solidFill>
                  <a:srgbClr val="0000FF"/>
                </a:solidFill>
              </a:rPr>
              <a:t>[Mandatory</a:t>
            </a:r>
            <a:r>
              <a:rPr lang="en-US" sz="2000" dirty="0" smtClean="0">
                <a:solidFill>
                  <a:srgbClr val="0000FF"/>
                </a:solidFill>
              </a:rPr>
              <a:t>]</a:t>
            </a:r>
          </a:p>
          <a:p>
            <a:pPr marL="0" indent="0">
              <a:buNone/>
            </a:pPr>
            <a:endParaRPr lang="en-US" sz="2000" dirty="0" smtClean="0">
              <a:solidFill>
                <a:srgbClr val="0000FF"/>
              </a:solidFill>
            </a:endParaRPr>
          </a:p>
          <a:p>
            <a:r>
              <a:rPr lang="en-US" sz="2000" dirty="0" err="1" smtClean="0">
                <a:solidFill>
                  <a:schemeClr val="tx2"/>
                </a:solidFill>
              </a:rPr>
              <a:t>ElGamal</a:t>
            </a:r>
            <a:r>
              <a:rPr lang="en-US" sz="2000" dirty="0" smtClean="0">
                <a:solidFill>
                  <a:schemeClr val="tx2"/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no longer recommended for </a:t>
            </a:r>
            <a:r>
              <a:rPr lang="en-US" sz="2000" dirty="0" smtClean="0">
                <a:solidFill>
                  <a:schemeClr val="tx2"/>
                </a:solidFill>
              </a:rPr>
              <a:t>signature</a:t>
            </a:r>
            <a:endParaRPr lang="en-US" sz="2000" dirty="0">
              <a:solidFill>
                <a:schemeClr val="tx2"/>
              </a:solidFill>
            </a:endParaRPr>
          </a:p>
          <a:p>
            <a:pPr lvl="1"/>
            <a:r>
              <a:rPr lang="en-US" sz="1800" dirty="0"/>
              <a:t>Attack by </a:t>
            </a:r>
            <a:r>
              <a:rPr lang="en-US" sz="1800" dirty="0" err="1">
                <a:solidFill>
                  <a:schemeClr val="accent2"/>
                </a:solidFill>
              </a:rPr>
              <a:t>Phong</a:t>
            </a:r>
            <a:r>
              <a:rPr lang="en-US" sz="1800" dirty="0">
                <a:solidFill>
                  <a:schemeClr val="accent2"/>
                </a:solidFill>
              </a:rPr>
              <a:t> Nguyen</a:t>
            </a:r>
            <a:r>
              <a:rPr lang="en-US" sz="1800" dirty="0"/>
              <a:t> (2003) when </a:t>
            </a:r>
            <a:r>
              <a:rPr lang="en-US" sz="1800" dirty="0" err="1" smtClean="0"/>
              <a:t>ElGamal</a:t>
            </a:r>
            <a:r>
              <a:rPr lang="en-US" sz="1800" dirty="0" smtClean="0"/>
              <a:t> </a:t>
            </a:r>
            <a:r>
              <a:rPr lang="en-US" sz="1800" dirty="0"/>
              <a:t>keys used for both encryption and signature.</a:t>
            </a:r>
          </a:p>
          <a:p>
            <a:pPr lvl="1"/>
            <a:r>
              <a:rPr lang="en-US" sz="1800" i="1" dirty="0" smtClean="0"/>
              <a:t>“[…] We </a:t>
            </a:r>
            <a:r>
              <a:rPr lang="en-US" sz="1800" i="1" dirty="0"/>
              <a:t>show that as soon as one (GPG-generated) </a:t>
            </a:r>
            <a:r>
              <a:rPr lang="en-US" sz="1800" i="1" dirty="0" err="1"/>
              <a:t>ElGamal</a:t>
            </a:r>
            <a:r>
              <a:rPr lang="en-US" sz="1800" i="1" dirty="0"/>
              <a:t> signature of an arbitrary message is released, one can recover the </a:t>
            </a:r>
            <a:r>
              <a:rPr lang="en-US" sz="1800" i="1" dirty="0" smtClean="0"/>
              <a:t>signer’s </a:t>
            </a:r>
            <a:r>
              <a:rPr lang="en-US" sz="1800" i="1" dirty="0"/>
              <a:t>private key in less than a second on a PC. As a consequence, </a:t>
            </a:r>
            <a:r>
              <a:rPr lang="en-US" sz="1800" i="1" dirty="0" err="1"/>
              <a:t>ElGamal</a:t>
            </a:r>
            <a:r>
              <a:rPr lang="en-US" sz="1800" i="1" dirty="0"/>
              <a:t> signatures and the so-called </a:t>
            </a:r>
            <a:r>
              <a:rPr lang="en-US" sz="1800" i="1" dirty="0" err="1"/>
              <a:t>ElGamal</a:t>
            </a:r>
            <a:r>
              <a:rPr lang="en-US" sz="1800" i="1" dirty="0"/>
              <a:t> </a:t>
            </a:r>
            <a:r>
              <a:rPr lang="en-US" sz="1800" i="1" dirty="0" err="1"/>
              <a:t>sign+encrypt</a:t>
            </a:r>
            <a:r>
              <a:rPr lang="en-US" sz="1800" i="1" dirty="0"/>
              <a:t> keys have recently been removed from </a:t>
            </a:r>
            <a:r>
              <a:rPr lang="en-US" sz="1800" i="1" dirty="0" smtClean="0"/>
              <a:t>GPG”</a:t>
            </a:r>
            <a:r>
              <a:rPr lang="en-US" sz="1800" dirty="0" smtClean="0"/>
              <a:t>  </a:t>
            </a:r>
            <a:r>
              <a:rPr lang="en-US" sz="1800" dirty="0"/>
              <a:t>(Nguyen, 2003</a:t>
            </a:r>
            <a:r>
              <a:rPr lang="en-US" sz="1800" dirty="0" smtClean="0"/>
              <a:t>)</a:t>
            </a:r>
            <a:endParaRPr lang="en-US" sz="1800" dirty="0"/>
          </a:p>
          <a:p>
            <a:pPr lvl="1"/>
            <a:r>
              <a:rPr lang="en-US" sz="1800" dirty="0"/>
              <a:t>The flaw was exploitable </a:t>
            </a:r>
            <a:r>
              <a:rPr lang="en-US" sz="1800" dirty="0">
                <a:solidFill>
                  <a:schemeClr val="accent2"/>
                </a:solidFill>
              </a:rPr>
              <a:t>during 4 years</a:t>
            </a:r>
            <a:r>
              <a:rPr lang="en-US" sz="1800" dirty="0"/>
              <a:t>…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1627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Hash Functions [RFC4880]</a:t>
            </a:r>
          </a:p>
        </p:txBody>
      </p:sp>
      <p:sp>
        <p:nvSpPr>
          <p:cNvPr id="162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chemeClr val="accent2"/>
                </a:solidFill>
              </a:rPr>
              <a:t>MD5</a:t>
            </a:r>
          </a:p>
          <a:p>
            <a:pPr lvl="1"/>
            <a:r>
              <a:rPr lang="en-US" sz="1800" dirty="0" smtClean="0"/>
              <a:t>Deprecated</a:t>
            </a:r>
            <a:endParaRPr lang="en-US" sz="1800" dirty="0"/>
          </a:p>
          <a:p>
            <a:r>
              <a:rPr lang="en-US" sz="2000" dirty="0">
                <a:solidFill>
                  <a:schemeClr val="accent2"/>
                </a:solidFill>
              </a:rPr>
              <a:t>SHA-1 </a:t>
            </a:r>
            <a:r>
              <a:rPr lang="en-US" sz="2000" dirty="0">
                <a:solidFill>
                  <a:srgbClr val="0000FF"/>
                </a:solidFill>
              </a:rPr>
              <a:t>[Mandatory]</a:t>
            </a:r>
          </a:p>
          <a:p>
            <a:pPr lvl="1"/>
            <a:r>
              <a:rPr lang="en-US" sz="1800" dirty="0" smtClean="0"/>
              <a:t>Should </a:t>
            </a:r>
            <a:r>
              <a:rPr lang="en-US" sz="1800" dirty="0"/>
              <a:t>be </a:t>
            </a:r>
            <a:r>
              <a:rPr lang="en-US" sz="1800" dirty="0" smtClean="0"/>
              <a:t>avoided</a:t>
            </a:r>
            <a:endParaRPr lang="en-US" sz="1800" dirty="0"/>
          </a:p>
          <a:p>
            <a:r>
              <a:rPr lang="en-US" sz="2000" dirty="0">
                <a:solidFill>
                  <a:schemeClr val="accent2"/>
                </a:solidFill>
              </a:rPr>
              <a:t>SHA-224/256/384/512</a:t>
            </a:r>
            <a:r>
              <a:rPr lang="en-US" sz="2000" dirty="0"/>
              <a:t> </a:t>
            </a:r>
          </a:p>
          <a:p>
            <a:pPr lvl="1"/>
            <a:r>
              <a:rPr lang="en-US" sz="1800" dirty="0"/>
              <a:t>Seem </a:t>
            </a:r>
            <a:r>
              <a:rPr lang="en-US" sz="1800" dirty="0" smtClean="0"/>
              <a:t>Ok</a:t>
            </a:r>
            <a:endParaRPr lang="en-US" sz="1800" dirty="0"/>
          </a:p>
          <a:p>
            <a:r>
              <a:rPr lang="en-US" sz="2000" dirty="0">
                <a:solidFill>
                  <a:schemeClr val="accent2"/>
                </a:solidFill>
              </a:rPr>
              <a:t>RIPEMD-160</a:t>
            </a:r>
          </a:p>
          <a:p>
            <a:pPr lvl="1"/>
            <a:r>
              <a:rPr lang="en-US" sz="1800" dirty="0"/>
              <a:t>Seem </a:t>
            </a:r>
            <a:r>
              <a:rPr lang="en-US" sz="1800" dirty="0" smtClean="0"/>
              <a:t>Ok</a:t>
            </a:r>
            <a:endParaRPr lang="en-US" sz="1800" dirty="0"/>
          </a:p>
          <a:p>
            <a:r>
              <a:rPr lang="en-US" sz="2000" dirty="0">
                <a:solidFill>
                  <a:schemeClr val="accent2"/>
                </a:solidFill>
              </a:rPr>
              <a:t>Tiger</a:t>
            </a:r>
          </a:p>
          <a:p>
            <a:pPr lvl="1"/>
            <a:r>
              <a:rPr lang="en-US" sz="1800" dirty="0"/>
              <a:t>Seem </a:t>
            </a:r>
            <a:r>
              <a:rPr lang="en-US" sz="1800" dirty="0" smtClean="0"/>
              <a:t>Ok</a:t>
            </a:r>
            <a:endParaRPr lang="en-US" sz="1800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8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Protection of the Private Key</a:t>
            </a:r>
          </a:p>
        </p:txBody>
      </p:sp>
      <p:sp>
        <p:nvSpPr>
          <p:cNvPr id="1575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The private key cannot be memorized by the </a:t>
            </a:r>
            <a:r>
              <a:rPr lang="en-US" sz="2000" dirty="0" smtClean="0">
                <a:solidFill>
                  <a:schemeClr val="tx1"/>
                </a:solidFill>
              </a:rPr>
              <a:t>user</a:t>
            </a: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</a:rPr>
              <a:t>How can we protect the private key?</a:t>
            </a: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Stored </a:t>
            </a:r>
            <a:r>
              <a:rPr lang="en-US" sz="2000" dirty="0">
                <a:solidFill>
                  <a:schemeClr val="tx1"/>
                </a:solidFill>
              </a:rPr>
              <a:t>on the hard </a:t>
            </a:r>
            <a:r>
              <a:rPr lang="en-US" sz="2000" dirty="0" smtClean="0">
                <a:solidFill>
                  <a:schemeClr val="tx1"/>
                </a:solidFill>
              </a:rPr>
              <a:t>drive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Encrypted with a password (no means to access it without the </a:t>
            </a:r>
            <a:r>
              <a:rPr lang="en-US" sz="1800" dirty="0" smtClean="0">
                <a:solidFill>
                  <a:schemeClr val="tx1"/>
                </a:solidFill>
              </a:rPr>
              <a:t>user’s </a:t>
            </a:r>
            <a:r>
              <a:rPr lang="en-US" sz="1800" dirty="0">
                <a:solidFill>
                  <a:schemeClr val="tx1"/>
                </a:solidFill>
              </a:rPr>
              <a:t>collaboration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Once decrypted, it is in the </a:t>
            </a:r>
            <a:r>
              <a:rPr lang="en-US" sz="1800" dirty="0" smtClean="0">
                <a:solidFill>
                  <a:schemeClr val="tx1"/>
                </a:solidFill>
              </a:rPr>
              <a:t>computer’s </a:t>
            </a:r>
            <a:r>
              <a:rPr lang="en-US" sz="1800" dirty="0">
                <a:solidFill>
                  <a:schemeClr val="tx1"/>
                </a:solidFill>
              </a:rPr>
              <a:t>memory (dangerous</a:t>
            </a:r>
            <a:r>
              <a:rPr lang="en-US" sz="1800" dirty="0" smtClean="0">
                <a:solidFill>
                  <a:schemeClr val="tx1"/>
                </a:solidFill>
              </a:rPr>
              <a:t>)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solidFill>
                  <a:schemeClr val="tx1"/>
                </a:solidFill>
              </a:rPr>
              <a:t>Stored </a:t>
            </a:r>
            <a:r>
              <a:rPr lang="en-US" sz="2000" dirty="0">
                <a:solidFill>
                  <a:schemeClr val="tx1"/>
                </a:solidFill>
              </a:rPr>
              <a:t>on a smart </a:t>
            </a:r>
            <a:r>
              <a:rPr lang="en-US" sz="2000" dirty="0" smtClean="0">
                <a:solidFill>
                  <a:schemeClr val="tx1"/>
                </a:solidFill>
              </a:rPr>
              <a:t>card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Access to the card is protected by a </a:t>
            </a:r>
            <a:r>
              <a:rPr lang="en-US" sz="1800" dirty="0" smtClean="0">
                <a:solidFill>
                  <a:schemeClr val="tx1"/>
                </a:solidFill>
              </a:rPr>
              <a:t>password</a:t>
            </a:r>
            <a:endParaRPr lang="en-US" sz="18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The key never leaves the card, </a:t>
            </a:r>
            <a:r>
              <a:rPr lang="en-US" sz="1800" dirty="0" smtClean="0">
                <a:solidFill>
                  <a:schemeClr val="tx1"/>
                </a:solidFill>
              </a:rPr>
              <a:t>it’s </a:t>
            </a:r>
            <a:r>
              <a:rPr lang="en-US" sz="1800" dirty="0">
                <a:solidFill>
                  <a:schemeClr val="tx1"/>
                </a:solidFill>
              </a:rPr>
              <a:t>the data that transits through the card to get encrypted, decrypted or </a:t>
            </a:r>
            <a:r>
              <a:rPr lang="en-US" sz="1800" dirty="0" smtClean="0">
                <a:solidFill>
                  <a:schemeClr val="tx1"/>
                </a:solidFill>
              </a:rPr>
              <a:t>signed</a:t>
            </a:r>
            <a:endParaRPr lang="en-US" sz="1800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000" dirty="0">
                <a:solidFill>
                  <a:schemeClr val="tx1"/>
                </a:solidFill>
              </a:rPr>
              <a:t>The passphrase must be as strong as the key (i.e., same entropy at least</a:t>
            </a:r>
            <a:r>
              <a:rPr lang="en-US" sz="2000" dirty="0" smtClean="0">
                <a:solidFill>
                  <a:schemeClr val="tx1"/>
                </a:solidFill>
              </a:rPr>
              <a:t>)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4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Size [</a:t>
            </a:r>
            <a:r>
              <a:rPr lang="en-US" dirty="0" err="1"/>
              <a:t>Lenstra,Verheul</a:t>
            </a:r>
            <a:r>
              <a:rPr lang="en-US" dirty="0"/>
              <a:t>, 01]</a:t>
            </a:r>
          </a:p>
        </p:txBody>
      </p:sp>
      <p:graphicFrame>
        <p:nvGraphicFramePr>
          <p:cNvPr id="1631270" name="Group 3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062309"/>
              </p:ext>
            </p:extLst>
          </p:nvPr>
        </p:nvGraphicFramePr>
        <p:xfrm>
          <a:off x="201613" y="2015518"/>
          <a:ext cx="8726488" cy="1981200"/>
        </p:xfrm>
        <a:graphic>
          <a:graphicData uri="http://schemas.openxmlformats.org/drawingml/2006/table">
            <a:tbl>
              <a:tblPr/>
              <a:tblGrid>
                <a:gridCol w="4363244"/>
                <a:gridCol w="4363244"/>
              </a:tblGrid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sym. key (bits)</a:t>
                      </a:r>
                    </a:p>
                  </a:txBody>
                  <a:tcPr marL="163622" marR="1636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public key (bits)</a:t>
                      </a:r>
                    </a:p>
                  </a:txBody>
                  <a:tcPr marL="163622" marR="1636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71</a:t>
                      </a:r>
                    </a:p>
                  </a:txBody>
                  <a:tcPr marL="163622" marR="1636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1024</a:t>
                      </a:r>
                    </a:p>
                  </a:txBody>
                  <a:tcPr marL="163622" marR="1636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80</a:t>
                      </a:r>
                    </a:p>
                  </a:txBody>
                  <a:tcPr marL="163622" marR="1636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1536</a:t>
                      </a:r>
                    </a:p>
                  </a:txBody>
                  <a:tcPr marL="163622" marR="1636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87</a:t>
                      </a:r>
                    </a:p>
                  </a:txBody>
                  <a:tcPr marL="163622" marR="1636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2048</a:t>
                      </a:r>
                    </a:p>
                  </a:txBody>
                  <a:tcPr marL="163622" marR="1636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99</a:t>
                      </a:r>
                    </a:p>
                  </a:txBody>
                  <a:tcPr marL="163622" marR="1636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bg2"/>
                        </a:buClr>
                        <a:buSzPct val="75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/>
                          <a:ea typeface="ＭＳ Ｐゴシック" charset="0"/>
                          <a:cs typeface="Tahoma"/>
                        </a:rPr>
                        <a:t>3072</a:t>
                      </a:r>
                    </a:p>
                  </a:txBody>
                  <a:tcPr marL="163622" marR="1636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29208" y="4664612"/>
            <a:ext cx="5442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ahoma"/>
                <a:cs typeface="Tahoma"/>
              </a:rPr>
              <a:t>Help choosing an appropriate key size:</a:t>
            </a:r>
          </a:p>
          <a:p>
            <a:r>
              <a:rPr lang="en-US" sz="2400" dirty="0" smtClean="0">
                <a:latin typeface="Tahoma"/>
                <a:cs typeface="Tahoma"/>
                <a:hlinkClick r:id="rId3"/>
              </a:rPr>
              <a:t>http</a:t>
            </a:r>
            <a:r>
              <a:rPr lang="en-US" sz="2400" dirty="0">
                <a:latin typeface="Tahoma"/>
                <a:cs typeface="Tahoma"/>
                <a:hlinkClick r:id="rId3"/>
              </a:rPr>
              <a:t>://www.keylength.com/en/1</a:t>
            </a:r>
            <a:r>
              <a:rPr lang="en-US" sz="2400" dirty="0" smtClean="0">
                <a:latin typeface="Tahoma"/>
                <a:cs typeface="Tahoma"/>
                <a:hlinkClick r:id="rId3"/>
              </a:rPr>
              <a:t>/</a:t>
            </a:r>
            <a:endParaRPr lang="en-US" sz="2400" dirty="0">
              <a:latin typeface="Tahoma"/>
              <a:cs typeface="Tahom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4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Public-key Validity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097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the Recipient’s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How to be sure that the key we use to encrypt a message is the correct one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r>
              <a:rPr lang="en-US" dirty="0" smtClean="0"/>
              <a:t>Directory</a:t>
            </a:r>
            <a:endParaRPr lang="en-US" dirty="0"/>
          </a:p>
          <a:p>
            <a:pPr lvl="1"/>
            <a:r>
              <a:rPr lang="en-US" dirty="0"/>
              <a:t>Who </a:t>
            </a:r>
            <a:r>
              <a:rPr lang="en-US" dirty="0" smtClean="0"/>
              <a:t>put </a:t>
            </a:r>
            <a:r>
              <a:rPr lang="en-US" dirty="0"/>
              <a:t>the key into the directory?</a:t>
            </a:r>
          </a:p>
          <a:p>
            <a:pPr lvl="1"/>
            <a:r>
              <a:rPr lang="en-US" dirty="0"/>
              <a:t>Fake identity associated to the key?</a:t>
            </a:r>
          </a:p>
          <a:p>
            <a:pPr lvl="1"/>
            <a:r>
              <a:rPr lang="en-US" dirty="0"/>
              <a:t>Is the directory a legitimate one?</a:t>
            </a:r>
          </a:p>
          <a:p>
            <a:endParaRPr lang="en-US" dirty="0"/>
          </a:p>
          <a:p>
            <a:r>
              <a:rPr lang="en-US" dirty="0"/>
              <a:t>Face to face, check the ID, check the hash of the key, sign the </a:t>
            </a:r>
            <a:r>
              <a:rPr lang="en-US" dirty="0" smtClean="0"/>
              <a:t>key</a:t>
            </a:r>
            <a:endParaRPr lang="en-US" dirty="0"/>
          </a:p>
          <a:p>
            <a:r>
              <a:rPr lang="en-US" dirty="0" smtClean="0"/>
              <a:t>Certificates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8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Certificates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Peer-to-</a:t>
            </a:r>
            <a:r>
              <a:rPr lang="en-US" dirty="0" smtClean="0"/>
              <a:t>peer</a:t>
            </a:r>
            <a:endParaRPr lang="en-US" dirty="0"/>
          </a:p>
          <a:p>
            <a:endParaRPr lang="en-US" dirty="0"/>
          </a:p>
          <a:p>
            <a:r>
              <a:rPr lang="en-US" dirty="0"/>
              <a:t>Users trust some other </a:t>
            </a:r>
            <a:r>
              <a:rPr lang="en-US" dirty="0" smtClean="0"/>
              <a:t>users</a:t>
            </a:r>
            <a:endParaRPr lang="en-US" dirty="0"/>
          </a:p>
          <a:p>
            <a:endParaRPr lang="en-US" dirty="0"/>
          </a:p>
          <a:p>
            <a:r>
              <a:rPr lang="en-US" dirty="0"/>
              <a:t>One or </a:t>
            </a:r>
            <a:r>
              <a:rPr lang="en-US" dirty="0">
                <a:solidFill>
                  <a:schemeClr val="accent2"/>
                </a:solidFill>
              </a:rPr>
              <a:t>several signatures</a:t>
            </a:r>
            <a:r>
              <a:rPr lang="en-US" dirty="0"/>
              <a:t> on each certificate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7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Public-key Distribution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754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and Trust in PGP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important notions in </a:t>
            </a:r>
            <a:r>
              <a:rPr lang="en-US" dirty="0" smtClean="0"/>
              <a:t>PGP</a:t>
            </a:r>
            <a:endParaRPr lang="en-US" dirty="0"/>
          </a:p>
          <a:p>
            <a:endParaRPr lang="en-US" dirty="0"/>
          </a:p>
          <a:p>
            <a:r>
              <a:rPr lang="en-US" dirty="0"/>
              <a:t>Validity: I know that this key belongs to </a:t>
            </a:r>
            <a:r>
              <a:rPr lang="en-US" dirty="0" smtClean="0"/>
              <a:t>Bob</a:t>
            </a:r>
            <a:endParaRPr lang="en-US" dirty="0"/>
          </a:p>
          <a:p>
            <a:r>
              <a:rPr lang="en-US" dirty="0"/>
              <a:t>Trust: I know that Bob does not sign keys </a:t>
            </a:r>
            <a:r>
              <a:rPr lang="en-US" dirty="0" smtClean="0"/>
              <a:t>arbitrarily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When we sign a key, we declare its </a:t>
            </a:r>
            <a:r>
              <a:rPr lang="en-US" dirty="0" smtClean="0"/>
              <a:t>validity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6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Validity and Trust in PGP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also declare a full or partial </a:t>
            </a:r>
            <a:r>
              <a:rPr lang="en-US" dirty="0" smtClean="0"/>
              <a:t>trust</a:t>
            </a:r>
            <a:endParaRPr lang="en-US" dirty="0"/>
          </a:p>
          <a:p>
            <a:r>
              <a:rPr lang="en-US" dirty="0"/>
              <a:t>A key is valid if the sum of the partial trusts of its valid signatures is at least </a:t>
            </a:r>
            <a:r>
              <a:rPr lang="en-US" dirty="0" smtClean="0"/>
              <a:t>1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 Apr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Marco Canini, ©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27FDF3-7E10-A54B-AEEB-2DABB7E5F522}" type="slidenum">
              <a:rPr lang="en-US" smtClean="0"/>
              <a:t>99</a:t>
            </a:fld>
            <a:endParaRPr lang="en-US"/>
          </a:p>
        </p:txBody>
      </p:sp>
      <p:pic>
        <p:nvPicPr>
          <p:cNvPr id="7" name="Picture 4" descr="pgp-weboftru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5000" y="4038600"/>
            <a:ext cx="5365750" cy="199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18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canini-teaching">
  <a:themeElements>
    <a:clrScheme name="Advantage">
      <a:dk1>
        <a:sysClr val="windowText" lastClr="000000"/>
      </a:dk1>
      <a:lt1>
        <a:sysClr val="window" lastClr="FFFFFF"/>
      </a:lt1>
      <a:dk2>
        <a:srgbClr val="2B142D"/>
      </a:dk2>
      <a:lt2>
        <a:srgbClr val="C3AFCC"/>
      </a:lt2>
      <a:accent1>
        <a:srgbClr val="663366"/>
      </a:accent1>
      <a:accent2>
        <a:srgbClr val="330F42"/>
      </a:accent2>
      <a:accent3>
        <a:srgbClr val="666699"/>
      </a:accent3>
      <a:accent4>
        <a:srgbClr val="999966"/>
      </a:accent4>
      <a:accent5>
        <a:srgbClr val="F7901E"/>
      </a:accent5>
      <a:accent6>
        <a:srgbClr val="A3A101"/>
      </a:accent6>
      <a:hlink>
        <a:srgbClr val="BC5FBC"/>
      </a:hlink>
      <a:folHlink>
        <a:srgbClr val="9775A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vantage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mcanini-teaching.thmx</Template>
  <TotalTime>5404</TotalTime>
  <Words>5032</Words>
  <Application>Microsoft Macintosh PowerPoint</Application>
  <PresentationFormat>On-screen Show (4:3)</PresentationFormat>
  <Paragraphs>1072</Paragraphs>
  <Slides>106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8" baseType="lpstr">
      <vt:lpstr>Calibri</vt:lpstr>
      <vt:lpstr>Consolas</vt:lpstr>
      <vt:lpstr>Courier New</vt:lpstr>
      <vt:lpstr>Georgia</vt:lpstr>
      <vt:lpstr>ＭＳ Ｐゴシック</vt:lpstr>
      <vt:lpstr>Rockwell</vt:lpstr>
      <vt:lpstr>Symbol</vt:lpstr>
      <vt:lpstr>Tahoma</vt:lpstr>
      <vt:lpstr>Times New Roman</vt:lpstr>
      <vt:lpstr>Verdana</vt:lpstr>
      <vt:lpstr>Wingdings</vt:lpstr>
      <vt:lpstr>mcanini-teaching</vt:lpstr>
      <vt:lpstr>Certificates | SSL/TLS | PGP</vt:lpstr>
      <vt:lpstr>Certificates</vt:lpstr>
      <vt:lpstr>Certificates</vt:lpstr>
      <vt:lpstr>What is the goal?</vt:lpstr>
      <vt:lpstr>Illustration</vt:lpstr>
      <vt:lpstr>X.509 Certificates</vt:lpstr>
      <vt:lpstr>X.509 TBS</vt:lpstr>
      <vt:lpstr>X.509 TBS (Continued)</vt:lpstr>
      <vt:lpstr>Example:</vt:lpstr>
      <vt:lpstr>Example:</vt:lpstr>
      <vt:lpstr>Working with Certificates</vt:lpstr>
      <vt:lpstr>Certificate Authorities</vt:lpstr>
      <vt:lpstr>How to obtain a certificate</vt:lpstr>
      <vt:lpstr>Registration Authority (RA)</vt:lpstr>
      <vt:lpstr>CSR in practice</vt:lpstr>
      <vt:lpstr>Certificate without CA</vt:lpstr>
      <vt:lpstr>Certificates in practice</vt:lpstr>
      <vt:lpstr>Key escrowing</vt:lpstr>
      <vt:lpstr>Verifying a certificate</vt:lpstr>
      <vt:lpstr>Issues w/ compromised certificates</vt:lpstr>
      <vt:lpstr>SSL / TLS</vt:lpstr>
      <vt:lpstr>SSL Primer</vt:lpstr>
      <vt:lpstr>Secure Sockets Layer (SSL)</vt:lpstr>
      <vt:lpstr>Transport Layer Security (TLS) </vt:lpstr>
      <vt:lpstr>SSL in the layered model</vt:lpstr>
      <vt:lpstr>Approaches</vt:lpstr>
      <vt:lpstr>OpenSSL</vt:lpstr>
      <vt:lpstr>Example: HTTPS</vt:lpstr>
      <vt:lpstr>Example: Mail</vt:lpstr>
      <vt:lpstr>TLS Protocol</vt:lpstr>
      <vt:lpstr>HTTPS Connection (SSL / TLS)</vt:lpstr>
      <vt:lpstr>HTTPS Connection (SSL / TLS), con’t</vt:lpstr>
      <vt:lpstr>HTTPS Connection (SSL / TLS), con’t</vt:lpstr>
      <vt:lpstr>HTTPS Connection (SSL / TLS), con’t</vt:lpstr>
      <vt:lpstr>Alternative: Key Exchange via Diffie-Hellman</vt:lpstr>
      <vt:lpstr>HTTPS Connection (SSL / TLS)</vt:lpstr>
      <vt:lpstr>Validating Certificates</vt:lpstr>
      <vt:lpstr>Inside the Server’s Certificate</vt:lpstr>
      <vt:lpstr>Validating Amazon’s Identity</vt:lpstr>
      <vt:lpstr>End-to-End  Powerful Protections</vt:lpstr>
      <vt:lpstr>Powerful Protections, con’t</vt:lpstr>
      <vt:lpstr>Validating Amazon’s Identity, con’t</vt:lpstr>
      <vt:lpstr>PowerPoint Presentation</vt:lpstr>
      <vt:lpstr>Validating Amazon’s Identity, con’t</vt:lpstr>
      <vt:lpstr>SSL / TLS Limitations</vt:lpstr>
      <vt:lpstr>SSL / TLS Limitations</vt:lpstr>
      <vt:lpstr>PowerPoint Presentation</vt:lpstr>
      <vt:lpstr>SSL / TLS Limitations</vt:lpstr>
      <vt:lpstr>SSL / TLS Limitations, con’t</vt:lpstr>
      <vt:lpstr>PowerPoint Presentation</vt:lpstr>
      <vt:lpstr>SSL / TLS Limitations, con’t</vt:lpstr>
      <vt:lpstr>TLS/SSL Trust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TLS/SSL Trust Issues, con’t</vt:lpstr>
      <vt:lpstr>PowerPoint Presentation</vt:lpstr>
      <vt:lpstr>TLS/SSL Trust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TLS/SSL Trust 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Pretty Good Privacy (PGP)</vt:lpstr>
      <vt:lpstr>PGP History</vt:lpstr>
      <vt:lpstr>PGP History</vt:lpstr>
      <vt:lpstr>PGP History</vt:lpstr>
      <vt:lpstr>PGP History</vt:lpstr>
      <vt:lpstr>PGP History</vt:lpstr>
      <vt:lpstr>Basics</vt:lpstr>
      <vt:lpstr>PGP Features</vt:lpstr>
      <vt:lpstr>PowerPoint Presentation</vt:lpstr>
      <vt:lpstr>Example</vt:lpstr>
      <vt:lpstr>Symmetric Encryption [RFC4880]</vt:lpstr>
      <vt:lpstr>Public-Key Encryption [RFC4880]</vt:lpstr>
      <vt:lpstr>(Public-Key) Signature [RFC4880]</vt:lpstr>
      <vt:lpstr>Hash Functions [RFC4880]</vt:lpstr>
      <vt:lpstr>Protection of the Private Key</vt:lpstr>
      <vt:lpstr>Key Size [Lenstra,Verheul, 01]</vt:lpstr>
      <vt:lpstr>Public-key Validity</vt:lpstr>
      <vt:lpstr>Getting the Recipient’s Key</vt:lpstr>
      <vt:lpstr>Certificates</vt:lpstr>
      <vt:lpstr>Public-key Distribution</vt:lpstr>
      <vt:lpstr>Validity and Trust in PGP</vt:lpstr>
      <vt:lpstr>Validity and Trust in PGP</vt:lpstr>
      <vt:lpstr>The Web of Trust</vt:lpstr>
      <vt:lpstr>Key Signing Party</vt:lpstr>
      <vt:lpstr>Key Publication</vt:lpstr>
      <vt:lpstr>Public-key Revocation</vt:lpstr>
      <vt:lpstr>Key Revocation</vt:lpstr>
      <vt:lpstr>Any questions?</vt:lpstr>
      <vt:lpstr>Bitcoin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Certificates, SSL, HTTP, PGP</dc:title>
  <dc:subject/>
  <dc:creator>Marco Canini</dc:creator>
  <cp:keywords/>
  <dc:description/>
  <cp:lastModifiedBy>Marco Canini</cp:lastModifiedBy>
  <cp:revision>352</cp:revision>
  <dcterms:created xsi:type="dcterms:W3CDTF">2014-02-21T15:08:43Z</dcterms:created>
  <dcterms:modified xsi:type="dcterms:W3CDTF">2016-04-28T05:55:54Z</dcterms:modified>
  <cp:category/>
</cp:coreProperties>
</file>